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5"/>
  </p:notesMasterIdLst>
  <p:sldIdLst>
    <p:sldId id="297" r:id="rId2"/>
    <p:sldId id="452" r:id="rId3"/>
    <p:sldId id="453" r:id="rId4"/>
    <p:sldId id="259" r:id="rId5"/>
    <p:sldId id="454" r:id="rId6"/>
    <p:sldId id="455" r:id="rId7"/>
    <p:sldId id="456" r:id="rId8"/>
    <p:sldId id="457" r:id="rId9"/>
    <p:sldId id="458" r:id="rId10"/>
    <p:sldId id="459" r:id="rId11"/>
    <p:sldId id="460" r:id="rId12"/>
    <p:sldId id="461" r:id="rId13"/>
    <p:sldId id="462" r:id="rId14"/>
    <p:sldId id="363" r:id="rId15"/>
    <p:sldId id="464" r:id="rId16"/>
    <p:sldId id="463" r:id="rId17"/>
    <p:sldId id="465" r:id="rId18"/>
    <p:sldId id="466" r:id="rId19"/>
    <p:sldId id="468" r:id="rId20"/>
    <p:sldId id="470" r:id="rId21"/>
    <p:sldId id="471" r:id="rId22"/>
    <p:sldId id="472" r:id="rId23"/>
    <p:sldId id="473" r:id="rId24"/>
    <p:sldId id="476" r:id="rId25"/>
    <p:sldId id="477" r:id="rId26"/>
    <p:sldId id="376" r:id="rId27"/>
    <p:sldId id="478" r:id="rId28"/>
    <p:sldId id="479" r:id="rId29"/>
    <p:sldId id="480" r:id="rId30"/>
    <p:sldId id="481" r:id="rId31"/>
    <p:sldId id="482" r:id="rId32"/>
    <p:sldId id="483" r:id="rId33"/>
    <p:sldId id="484" r:id="rId34"/>
    <p:sldId id="486" r:id="rId35"/>
    <p:sldId id="487" r:id="rId36"/>
    <p:sldId id="384" r:id="rId37"/>
    <p:sldId id="385" r:id="rId38"/>
    <p:sldId id="386" r:id="rId39"/>
    <p:sldId id="387" r:id="rId40"/>
    <p:sldId id="388" r:id="rId41"/>
    <p:sldId id="389" r:id="rId42"/>
    <p:sldId id="390" r:id="rId43"/>
    <p:sldId id="391" r:id="rId44"/>
    <p:sldId id="392" r:id="rId45"/>
    <p:sldId id="393" r:id="rId46"/>
    <p:sldId id="394" r:id="rId47"/>
    <p:sldId id="395" r:id="rId48"/>
    <p:sldId id="396" r:id="rId49"/>
    <p:sldId id="397" r:id="rId50"/>
    <p:sldId id="398" r:id="rId51"/>
    <p:sldId id="399" r:id="rId52"/>
    <p:sldId id="400" r:id="rId53"/>
    <p:sldId id="401" r:id="rId54"/>
    <p:sldId id="402" r:id="rId55"/>
    <p:sldId id="403" r:id="rId56"/>
    <p:sldId id="404" r:id="rId57"/>
    <p:sldId id="405" r:id="rId58"/>
    <p:sldId id="406" r:id="rId59"/>
    <p:sldId id="407" r:id="rId60"/>
    <p:sldId id="408" r:id="rId61"/>
    <p:sldId id="409" r:id="rId62"/>
    <p:sldId id="410" r:id="rId63"/>
    <p:sldId id="411" r:id="rId64"/>
    <p:sldId id="412" r:id="rId65"/>
    <p:sldId id="413" r:id="rId66"/>
    <p:sldId id="414" r:id="rId67"/>
    <p:sldId id="415" r:id="rId68"/>
    <p:sldId id="416" r:id="rId69"/>
    <p:sldId id="417" r:id="rId70"/>
    <p:sldId id="418" r:id="rId71"/>
    <p:sldId id="419" r:id="rId72"/>
    <p:sldId id="420" r:id="rId73"/>
    <p:sldId id="421" r:id="rId74"/>
    <p:sldId id="422" r:id="rId75"/>
    <p:sldId id="423" r:id="rId76"/>
    <p:sldId id="424" r:id="rId77"/>
    <p:sldId id="425" r:id="rId78"/>
    <p:sldId id="426" r:id="rId79"/>
    <p:sldId id="427" r:id="rId80"/>
    <p:sldId id="428" r:id="rId81"/>
    <p:sldId id="429" r:id="rId82"/>
    <p:sldId id="430" r:id="rId83"/>
    <p:sldId id="431" r:id="rId84"/>
    <p:sldId id="432" r:id="rId85"/>
    <p:sldId id="433" r:id="rId86"/>
    <p:sldId id="434" r:id="rId87"/>
    <p:sldId id="435" r:id="rId88"/>
    <p:sldId id="436" r:id="rId89"/>
    <p:sldId id="437" r:id="rId90"/>
    <p:sldId id="438" r:id="rId91"/>
    <p:sldId id="439" r:id="rId92"/>
    <p:sldId id="440" r:id="rId93"/>
    <p:sldId id="441" r:id="rId94"/>
    <p:sldId id="442" r:id="rId95"/>
    <p:sldId id="443" r:id="rId96"/>
    <p:sldId id="444" r:id="rId97"/>
    <p:sldId id="445" r:id="rId98"/>
    <p:sldId id="446" r:id="rId99"/>
    <p:sldId id="447" r:id="rId100"/>
    <p:sldId id="448" r:id="rId101"/>
    <p:sldId id="449" r:id="rId102"/>
    <p:sldId id="450" r:id="rId103"/>
    <p:sldId id="451" r:id="rId10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67" d="100"/>
          <a:sy n="67" d="100"/>
        </p:scale>
        <p:origin x="141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Arial Unicode MS" panose="020B0604020202020204" pitchFamily="34" charset="-128"/>
              </a:rPr>
              <a:t>Top</a:t>
            </a:r>
            <a:r>
              <a:rPr lang="en-US" baseline="0" dirty="0">
                <a:latin typeface="Arial Unicode MS" panose="020B0604020202020204" pitchFamily="34" charset="-128"/>
              </a:rPr>
              <a:t> 100 Word Usage from 3M Tweets</a:t>
            </a:r>
            <a:endParaRPr lang="en-US" dirty="0">
              <a:latin typeface="Arial Unicode MS" panose="020B0604020202020204" pitchFamily="34" charset="-128"/>
            </a:endParaRPr>
          </a:p>
        </c:rich>
      </c:tx>
      <c:overlay val="1"/>
      <c:spPr>
        <a:noFill/>
        <a:ln>
          <a:noFill/>
        </a:ln>
        <a:effectLst/>
      </c:spPr>
    </c:title>
    <c:autoTitleDeleted val="0"/>
    <c:plotArea>
      <c:layout/>
      <c:lineChart>
        <c:grouping val="standard"/>
        <c:varyColors val="0"/>
        <c:ser>
          <c:idx val="0"/>
          <c:order val="0"/>
          <c:tx>
            <c:strRef>
              <c:f>'Twitter_Lexicon(t1grams)'!$C$1</c:f>
              <c:strCache>
                <c:ptCount val="1"/>
                <c:pt idx="0">
                  <c:v>freqc</c:v>
                </c:pt>
              </c:strCache>
            </c:strRef>
          </c:tx>
          <c:spPr>
            <a:ln w="28575" cap="rnd">
              <a:solidFill>
                <a:srgbClr val="000000"/>
              </a:solidFill>
              <a:round/>
            </a:ln>
            <a:effectLst/>
          </c:spPr>
          <c:marker>
            <c:symbol val="none"/>
          </c:marker>
          <c:val>
            <c:numRef>
              <c:f>'Twitter_Lexicon(t1grams)'!$C$2:$C$101</c:f>
              <c:numCache>
                <c:formatCode>#,##0</c:formatCode>
                <c:ptCount val="100"/>
                <c:pt idx="0">
                  <c:v>833389</c:v>
                </c:pt>
                <c:pt idx="1">
                  <c:v>775401</c:v>
                </c:pt>
                <c:pt idx="2">
                  <c:v>647319</c:v>
                </c:pt>
                <c:pt idx="3">
                  <c:v>598258</c:v>
                </c:pt>
                <c:pt idx="4">
                  <c:v>553918</c:v>
                </c:pt>
                <c:pt idx="5">
                  <c:v>513428</c:v>
                </c:pt>
                <c:pt idx="6">
                  <c:v>355281</c:v>
                </c:pt>
                <c:pt idx="7">
                  <c:v>326127</c:v>
                </c:pt>
                <c:pt idx="8">
                  <c:v>291574</c:v>
                </c:pt>
                <c:pt idx="9">
                  <c:v>288630</c:v>
                </c:pt>
                <c:pt idx="10">
                  <c:v>283898</c:v>
                </c:pt>
                <c:pt idx="11">
                  <c:v>260236</c:v>
                </c:pt>
                <c:pt idx="12">
                  <c:v>256208</c:v>
                </c:pt>
                <c:pt idx="13">
                  <c:v>224443</c:v>
                </c:pt>
                <c:pt idx="14">
                  <c:v>208352</c:v>
                </c:pt>
                <c:pt idx="15">
                  <c:v>184942</c:v>
                </c:pt>
                <c:pt idx="16">
                  <c:v>172278</c:v>
                </c:pt>
                <c:pt idx="17">
                  <c:v>164978</c:v>
                </c:pt>
                <c:pt idx="18">
                  <c:v>161463</c:v>
                </c:pt>
                <c:pt idx="19">
                  <c:v>155037</c:v>
                </c:pt>
                <c:pt idx="20">
                  <c:v>150378</c:v>
                </c:pt>
                <c:pt idx="21">
                  <c:v>147041</c:v>
                </c:pt>
                <c:pt idx="22">
                  <c:v>139756</c:v>
                </c:pt>
                <c:pt idx="23">
                  <c:v>134321</c:v>
                </c:pt>
                <c:pt idx="24">
                  <c:v>131796</c:v>
                </c:pt>
                <c:pt idx="25">
                  <c:v>128607</c:v>
                </c:pt>
                <c:pt idx="26">
                  <c:v>119199</c:v>
                </c:pt>
                <c:pt idx="27">
                  <c:v>117897</c:v>
                </c:pt>
                <c:pt idx="28">
                  <c:v>116478</c:v>
                </c:pt>
                <c:pt idx="29">
                  <c:v>113745</c:v>
                </c:pt>
                <c:pt idx="30">
                  <c:v>112588</c:v>
                </c:pt>
                <c:pt idx="31">
                  <c:v>108893</c:v>
                </c:pt>
                <c:pt idx="32">
                  <c:v>105797</c:v>
                </c:pt>
                <c:pt idx="33">
                  <c:v>102665</c:v>
                </c:pt>
                <c:pt idx="34">
                  <c:v>99674</c:v>
                </c:pt>
                <c:pt idx="35">
                  <c:v>98616</c:v>
                </c:pt>
                <c:pt idx="36">
                  <c:v>95867</c:v>
                </c:pt>
                <c:pt idx="37">
                  <c:v>94985</c:v>
                </c:pt>
                <c:pt idx="38">
                  <c:v>94474</c:v>
                </c:pt>
                <c:pt idx="39">
                  <c:v>91682</c:v>
                </c:pt>
                <c:pt idx="40">
                  <c:v>91550</c:v>
                </c:pt>
                <c:pt idx="41">
                  <c:v>90482</c:v>
                </c:pt>
                <c:pt idx="42">
                  <c:v>90468</c:v>
                </c:pt>
                <c:pt idx="43">
                  <c:v>88664</c:v>
                </c:pt>
                <c:pt idx="44">
                  <c:v>85160</c:v>
                </c:pt>
                <c:pt idx="45">
                  <c:v>84773</c:v>
                </c:pt>
                <c:pt idx="46">
                  <c:v>82708</c:v>
                </c:pt>
                <c:pt idx="47">
                  <c:v>78822</c:v>
                </c:pt>
                <c:pt idx="48">
                  <c:v>76780</c:v>
                </c:pt>
                <c:pt idx="49">
                  <c:v>73745</c:v>
                </c:pt>
                <c:pt idx="50">
                  <c:v>72811</c:v>
                </c:pt>
                <c:pt idx="51">
                  <c:v>71781</c:v>
                </c:pt>
                <c:pt idx="52">
                  <c:v>71645</c:v>
                </c:pt>
                <c:pt idx="53">
                  <c:v>68589</c:v>
                </c:pt>
                <c:pt idx="54">
                  <c:v>68321</c:v>
                </c:pt>
                <c:pt idx="55">
                  <c:v>68006</c:v>
                </c:pt>
                <c:pt idx="56">
                  <c:v>67856</c:v>
                </c:pt>
                <c:pt idx="57">
                  <c:v>66804</c:v>
                </c:pt>
                <c:pt idx="58">
                  <c:v>65994</c:v>
                </c:pt>
                <c:pt idx="59">
                  <c:v>65544</c:v>
                </c:pt>
                <c:pt idx="60">
                  <c:v>64844</c:v>
                </c:pt>
                <c:pt idx="61">
                  <c:v>63857</c:v>
                </c:pt>
                <c:pt idx="62">
                  <c:v>63381</c:v>
                </c:pt>
                <c:pt idx="63">
                  <c:v>61691</c:v>
                </c:pt>
                <c:pt idx="64">
                  <c:v>61363</c:v>
                </c:pt>
                <c:pt idx="65">
                  <c:v>59755</c:v>
                </c:pt>
                <c:pt idx="66">
                  <c:v>55158</c:v>
                </c:pt>
                <c:pt idx="67">
                  <c:v>55088</c:v>
                </c:pt>
                <c:pt idx="68">
                  <c:v>54248</c:v>
                </c:pt>
                <c:pt idx="69">
                  <c:v>54038</c:v>
                </c:pt>
                <c:pt idx="70">
                  <c:v>53118</c:v>
                </c:pt>
                <c:pt idx="71">
                  <c:v>52822</c:v>
                </c:pt>
                <c:pt idx="72">
                  <c:v>52410</c:v>
                </c:pt>
                <c:pt idx="73">
                  <c:v>51739</c:v>
                </c:pt>
                <c:pt idx="74">
                  <c:v>51540</c:v>
                </c:pt>
                <c:pt idx="75">
                  <c:v>50862</c:v>
                </c:pt>
                <c:pt idx="76">
                  <c:v>48052</c:v>
                </c:pt>
                <c:pt idx="77">
                  <c:v>47785</c:v>
                </c:pt>
                <c:pt idx="78">
                  <c:v>47141</c:v>
                </c:pt>
                <c:pt idx="79">
                  <c:v>45214</c:v>
                </c:pt>
                <c:pt idx="80">
                  <c:v>44693</c:v>
                </c:pt>
                <c:pt idx="81">
                  <c:v>44627</c:v>
                </c:pt>
                <c:pt idx="82">
                  <c:v>43951</c:v>
                </c:pt>
                <c:pt idx="83">
                  <c:v>43362</c:v>
                </c:pt>
                <c:pt idx="84">
                  <c:v>43330</c:v>
                </c:pt>
                <c:pt idx="85">
                  <c:v>43073</c:v>
                </c:pt>
                <c:pt idx="86">
                  <c:v>42864</c:v>
                </c:pt>
                <c:pt idx="87">
                  <c:v>42461</c:v>
                </c:pt>
                <c:pt idx="88">
                  <c:v>42258</c:v>
                </c:pt>
                <c:pt idx="89">
                  <c:v>42047</c:v>
                </c:pt>
                <c:pt idx="90">
                  <c:v>41847</c:v>
                </c:pt>
                <c:pt idx="91">
                  <c:v>41290</c:v>
                </c:pt>
                <c:pt idx="92">
                  <c:v>41147</c:v>
                </c:pt>
                <c:pt idx="93">
                  <c:v>40922</c:v>
                </c:pt>
                <c:pt idx="94">
                  <c:v>39956</c:v>
                </c:pt>
                <c:pt idx="95">
                  <c:v>39400</c:v>
                </c:pt>
                <c:pt idx="96">
                  <c:v>39326</c:v>
                </c:pt>
                <c:pt idx="97">
                  <c:v>39321</c:v>
                </c:pt>
                <c:pt idx="98">
                  <c:v>39121</c:v>
                </c:pt>
                <c:pt idx="99">
                  <c:v>38227</c:v>
                </c:pt>
              </c:numCache>
            </c:numRef>
          </c:val>
          <c:smooth val="0"/>
          <c:extLst xmlns:c16r2="http://schemas.microsoft.com/office/drawing/2015/06/chart">
            <c:ext xmlns:c16="http://schemas.microsoft.com/office/drawing/2014/chart" uri="{C3380CC4-5D6E-409C-BE32-E72D297353CC}">
              <c16:uniqueId val="{00000000-1D0E-469A-A3F0-922BA88135B7}"/>
            </c:ext>
          </c:extLst>
        </c:ser>
        <c:dLbls>
          <c:showLegendKey val="0"/>
          <c:showVal val="0"/>
          <c:showCatName val="0"/>
          <c:showSerName val="0"/>
          <c:showPercent val="0"/>
          <c:showBubbleSize val="0"/>
        </c:dLbls>
        <c:smooth val="0"/>
        <c:axId val="207323696"/>
        <c:axId val="207326832"/>
      </c:lineChart>
      <c:catAx>
        <c:axId val="207323696"/>
        <c:scaling>
          <c:orientation val="minMax"/>
        </c:scaling>
        <c:delete val="1"/>
        <c:axPos val="b"/>
        <c:majorTickMark val="none"/>
        <c:minorTickMark val="none"/>
        <c:tickLblPos val="nextTo"/>
        <c:crossAx val="207326832"/>
        <c:crosses val="autoZero"/>
        <c:auto val="1"/>
        <c:lblAlgn val="ctr"/>
        <c:lblOffset val="100"/>
        <c:noMultiLvlLbl val="0"/>
      </c:catAx>
      <c:valAx>
        <c:axId val="20732683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3236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7/16/2018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10475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7/16/2018</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7/16/2018</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7/16/2018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256828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pPr/>
              <a:t>‹#›</a:t>
            </a:fld>
            <a:endParaRPr lang="en-US"/>
          </a:p>
        </p:txBody>
      </p:sp>
      <p:sp>
        <p:nvSpPr>
          <p:cNvPr id="7" name="Slide Number Placeholder 8"/>
          <p:cNvSpPr txBox="1">
            <a:spLocks/>
          </p:cNvSpPr>
          <p:nvPr userDrawn="1"/>
        </p:nvSpPr>
        <p:spPr>
          <a:xfrm>
            <a:off x="8382000" y="6446838"/>
            <a:ext cx="685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alpha val="99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32D78A-10B3-4DCD-84B7-9E85168884D1}" type="slidenum">
              <a:rPr lang="en-US" smtClean="0"/>
              <a:pPr/>
              <a:t>‹#›</a:t>
            </a:fld>
            <a:endParaRPr lang="en-US"/>
          </a:p>
        </p:txBody>
      </p:sp>
      <p:sp>
        <p:nvSpPr>
          <p:cNvPr id="6" name="Text Placeholder 5"/>
          <p:cNvSpPr>
            <a:spLocks noGrp="1"/>
          </p:cNvSpPr>
          <p:nvPr>
            <p:ph type="body" sz="quarter" idx="12" hasCustomPrompt="1"/>
          </p:nvPr>
        </p:nvSpPr>
        <p:spPr>
          <a:xfrm>
            <a:off x="374176" y="990600"/>
            <a:ext cx="8312624" cy="5181600"/>
          </a:xfrm>
          <a:prstGeom prst="rect">
            <a:avLst/>
          </a:prstGeom>
        </p:spPr>
        <p:txBody>
          <a:bodyPr/>
          <a:lstStyle>
            <a:lvl1pPr>
              <a:defRPr sz="2400">
                <a:solidFill>
                  <a:srgbClr val="043170">
                    <a:alpha val="99000"/>
                  </a:srgbClr>
                </a:solidFill>
                <a:latin typeface="Arial" panose="020B0604020202020204" pitchFamily="34" charset="0"/>
                <a:cs typeface="Arial" panose="020B0604020202020204" pitchFamily="34" charset="0"/>
              </a:defRPr>
            </a:lvl1pPr>
            <a:lvl2pPr>
              <a:defRPr sz="2000">
                <a:solidFill>
                  <a:srgbClr val="043170">
                    <a:alpha val="99000"/>
                  </a:srgbClr>
                </a:solidFill>
                <a:latin typeface="Arial" panose="020B0604020202020204" pitchFamily="34" charset="0"/>
                <a:cs typeface="Arial" panose="020B0604020202020204" pitchFamily="34" charset="0"/>
              </a:defRPr>
            </a:lvl2pPr>
            <a:lvl3pPr>
              <a:defRPr sz="1800">
                <a:solidFill>
                  <a:srgbClr val="043170">
                    <a:alpha val="99000"/>
                  </a:srgbClr>
                </a:solidFill>
                <a:latin typeface="Arial" panose="020B0604020202020204" pitchFamily="34" charset="0"/>
                <a:cs typeface="Arial" panose="020B0604020202020204" pitchFamily="34" charset="0"/>
              </a:defRPr>
            </a:lvl3pPr>
            <a:lvl4pPr>
              <a:defRPr sz="1600">
                <a:solidFill>
                  <a:srgbClr val="043170">
                    <a:alpha val="99000"/>
                  </a:srgbClr>
                </a:solidFill>
                <a:latin typeface="Arial" panose="020B0604020202020204" pitchFamily="34" charset="0"/>
                <a:cs typeface="Arial" panose="020B0604020202020204" pitchFamily="34" charset="0"/>
              </a:defRPr>
            </a:lvl4pPr>
            <a:lvl5pPr>
              <a:defRPr sz="1600">
                <a:solidFill>
                  <a:srgbClr val="043170">
                    <a:alpha val="99000"/>
                  </a:srgbClr>
                </a:solidFill>
                <a:latin typeface="Arial" panose="020B0604020202020204" pitchFamily="34" charset="0"/>
                <a:cs typeface="Arial" panose="020B0604020202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3"/>
          </p:nvPr>
        </p:nvSpPr>
        <p:spPr/>
        <p:txBody>
          <a:bodyPr/>
          <a:lstStyle/>
          <a:p>
            <a:fld id="{0D5B9A0F-CCD0-4348-8112-2A1A806F4019}" type="datetime1">
              <a:rPr lang="en-US" smtClean="0"/>
              <a:t>7/16/2018</a:t>
            </a:fld>
            <a:endParaRPr lang="en-US" dirty="0"/>
          </a:p>
        </p:txBody>
      </p:sp>
      <p:sp>
        <p:nvSpPr>
          <p:cNvPr id="11" name="Title 10"/>
          <p:cNvSpPr>
            <a:spLocks noGrp="1"/>
          </p:cNvSpPr>
          <p:nvPr>
            <p:ph type="title" hasCustomPrompt="1"/>
          </p:nvPr>
        </p:nvSpPr>
        <p:spPr>
          <a:xfrm>
            <a:off x="381000" y="274637"/>
            <a:ext cx="8305800" cy="487363"/>
          </a:xfrm>
          <a:prstGeom prst="rect">
            <a:avLst/>
          </a:prstGeom>
        </p:spPr>
        <p:txBody>
          <a:bodyPr anchor="ctr"/>
          <a:lstStyle>
            <a:lvl1pPr algn="l">
              <a:defRPr sz="2200">
                <a:solidFill>
                  <a:srgbClr val="043170">
                    <a:alpha val="99000"/>
                  </a:srgbClr>
                </a:solidFill>
                <a:latin typeface="Arial" panose="020B0604020202020204" pitchFamily="34" charset="0"/>
                <a:cs typeface="Arial" panose="020B0604020202020204" pitchFamily="34" charset="0"/>
              </a:defRPr>
            </a:lvl1pPr>
          </a:lstStyle>
          <a:p>
            <a:r>
              <a:rPr lang="en-US" dirty="0"/>
              <a:t>Click to add slide title</a:t>
            </a:r>
          </a:p>
        </p:txBody>
      </p:sp>
      <p:cxnSp>
        <p:nvCxnSpPr>
          <p:cNvPr id="13" name="Straight Connector 12"/>
          <p:cNvCxnSpPr/>
          <p:nvPr userDrawn="1"/>
        </p:nvCxnSpPr>
        <p:spPr>
          <a:xfrm>
            <a:off x="381000" y="8382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2303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32D78A-10B3-4DCD-84B7-9E85168884D1}" type="slidenum">
              <a:rPr lang="en-US" smtClean="0"/>
              <a:pPr/>
              <a:t>‹#›</a:t>
            </a:fld>
            <a:endParaRPr lang="en-US"/>
          </a:p>
        </p:txBody>
      </p:sp>
      <p:sp>
        <p:nvSpPr>
          <p:cNvPr id="6" name="Title 1"/>
          <p:cNvSpPr txBox="1">
            <a:spLocks/>
          </p:cNvSpPr>
          <p:nvPr userDrawn="1"/>
        </p:nvSpPr>
        <p:spPr>
          <a:xfrm>
            <a:off x="2514600" y="533401"/>
            <a:ext cx="6155708" cy="769308"/>
          </a:xfrm>
          <a:prstGeom prst="rect">
            <a:avLst/>
          </a:prstGeom>
        </p:spPr>
        <p:txBody>
          <a:bodyPr anchor="ctr"/>
          <a:lstStyle>
            <a:lvl1pPr algn="ctr" defTabSz="914400" rtl="0" eaLnBrk="1" latinLnBrk="0" hangingPunct="1">
              <a:spcBef>
                <a:spcPct val="0"/>
              </a:spcBef>
              <a:buNone/>
              <a:defRPr lang="en-US" sz="3600" kern="1200" dirty="0">
                <a:solidFill>
                  <a:srgbClr val="003E7E">
                    <a:alpha val="99000"/>
                  </a:srgbClr>
                </a:solidFill>
                <a:latin typeface="Rockwell" panose="02060603020205020403" pitchFamily="18" charset="0"/>
                <a:ea typeface="+mj-ea"/>
                <a:cs typeface="+mj-cs"/>
              </a:defRPr>
            </a:lvl1pPr>
          </a:lstStyle>
          <a:p>
            <a:pPr algn="l"/>
            <a:r>
              <a:rPr lang="en-US" sz="4800" dirty="0">
                <a:solidFill>
                  <a:srgbClr val="043170">
                    <a:alpha val="99000"/>
                  </a:srgbClr>
                </a:solidFill>
              </a:rPr>
              <a:t>Agenda</a:t>
            </a:r>
          </a:p>
        </p:txBody>
      </p:sp>
      <p:sp>
        <p:nvSpPr>
          <p:cNvPr id="9" name="Text Placeholder 12"/>
          <p:cNvSpPr>
            <a:spLocks noGrp="1"/>
          </p:cNvSpPr>
          <p:nvPr>
            <p:ph type="body" sz="quarter" idx="13" hasCustomPrompt="1"/>
          </p:nvPr>
        </p:nvSpPr>
        <p:spPr>
          <a:xfrm>
            <a:off x="381000" y="1905000"/>
            <a:ext cx="8343900" cy="3962400"/>
          </a:xfrm>
          <a:prstGeom prst="rect">
            <a:avLst/>
          </a:prstGeom>
        </p:spPr>
        <p:txBody>
          <a:bodyPr anchor="t"/>
          <a:lstStyle>
            <a:lvl1pPr marL="514350" marR="0" indent="-514350" algn="l" defTabSz="914400" rtl="0" eaLnBrk="1" fontAlgn="auto" latinLnBrk="0" hangingPunct="1">
              <a:lnSpc>
                <a:spcPct val="100000"/>
              </a:lnSpc>
              <a:spcBef>
                <a:spcPct val="20000"/>
              </a:spcBef>
              <a:spcAft>
                <a:spcPts val="0"/>
              </a:spcAft>
              <a:buClrTx/>
              <a:buSzTx/>
              <a:buFont typeface="+mj-lt"/>
              <a:buAutoNum type="arabicParenR"/>
              <a:tabLst/>
              <a:defRPr sz="2800" baseline="0">
                <a:solidFill>
                  <a:srgbClr val="043170">
                    <a:alpha val="99000"/>
                  </a:srgbClr>
                </a:solidFill>
                <a:latin typeface="Arial" panose="020B0604020202020204" pitchFamily="34" charset="0"/>
                <a:cs typeface="Arial" panose="020B0604020202020204" pitchFamily="34" charset="0"/>
              </a:defRPr>
            </a:lvl1pPr>
            <a:lvl2pPr marL="971550" indent="-514350">
              <a:buFont typeface="+mj-lt"/>
              <a:buAutoNum type="alphaLcParenR"/>
              <a:defRPr>
                <a:solidFill>
                  <a:srgbClr val="043170">
                    <a:alpha val="99000"/>
                  </a:srgbClr>
                </a:solidFill>
                <a:latin typeface="Arial" panose="020B0604020202020204" pitchFamily="34" charset="0"/>
                <a:cs typeface="Arial" panose="020B0604020202020204" pitchFamily="34" charset="0"/>
              </a:defRPr>
            </a:lvl2pPr>
            <a:lvl3pPr>
              <a:defRPr>
                <a:solidFill>
                  <a:srgbClr val="545861">
                    <a:alpha val="99000"/>
                  </a:srgbClr>
                </a:solidFill>
                <a:latin typeface="Arial" panose="020B0604020202020204" pitchFamily="34" charset="0"/>
                <a:cs typeface="Arial" panose="020B0604020202020204" pitchFamily="34" charset="0"/>
              </a:defRPr>
            </a:lvl3pPr>
            <a:lvl4pPr>
              <a:defRPr>
                <a:solidFill>
                  <a:srgbClr val="545861">
                    <a:alpha val="99000"/>
                  </a:srgbClr>
                </a:solidFill>
                <a:latin typeface="Arial" panose="020B0604020202020204" pitchFamily="34" charset="0"/>
                <a:cs typeface="Arial" panose="020B0604020202020204" pitchFamily="34" charset="0"/>
              </a:defRPr>
            </a:lvl4pPr>
            <a:lvl5pPr>
              <a:defRPr>
                <a:solidFill>
                  <a:srgbClr val="545861">
                    <a:alpha val="99000"/>
                  </a:srgbClr>
                </a:solidFill>
                <a:latin typeface="Arial" panose="020B0604020202020204" pitchFamily="34" charset="0"/>
                <a:cs typeface="Arial" panose="020B0604020202020204" pitchFamily="34" charset="0"/>
              </a:defRPr>
            </a:lvl5pPr>
          </a:lstStyle>
          <a:p>
            <a:pPr lvl="0"/>
            <a:r>
              <a:rPr lang="en-US" dirty="0"/>
              <a:t>Click to add agenda item</a:t>
            </a:r>
          </a:p>
          <a:p>
            <a:pPr lvl="1"/>
            <a:r>
              <a:rPr lang="en-US" dirty="0"/>
              <a:t>Sub item</a:t>
            </a:r>
          </a:p>
          <a:p>
            <a:pPr lvl="1"/>
            <a:r>
              <a:rPr lang="en-US" dirty="0"/>
              <a:t>Sub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arenR"/>
              <a:tabLst/>
              <a:defRPr/>
            </a:pPr>
            <a:r>
              <a:rPr lang="en-US" dirty="0"/>
              <a:t>Click to add agenda item</a:t>
            </a:r>
          </a:p>
        </p:txBody>
      </p:sp>
      <p:sp>
        <p:nvSpPr>
          <p:cNvPr id="2" name="Date Placeholder 1"/>
          <p:cNvSpPr>
            <a:spLocks noGrp="1"/>
          </p:cNvSpPr>
          <p:nvPr>
            <p:ph type="dt" sz="half" idx="14"/>
          </p:nvPr>
        </p:nvSpPr>
        <p:spPr/>
        <p:txBody>
          <a:bodyPr/>
          <a:lstStyle/>
          <a:p>
            <a:fld id="{DAB365D0-5BFF-4591-B84D-8953AC9A16AD}" type="datetime1">
              <a:rPr lang="en-US" smtClean="0"/>
              <a:t>7/16/2018</a:t>
            </a:fld>
            <a:endParaRPr lang="en-US" dirty="0"/>
          </a:p>
        </p:txBody>
      </p:sp>
      <p:cxnSp>
        <p:nvCxnSpPr>
          <p:cNvPr id="10" name="Straight Connector 9"/>
          <p:cNvCxnSpPr/>
          <p:nvPr userDrawn="1"/>
        </p:nvCxnSpPr>
        <p:spPr>
          <a:xfrm>
            <a:off x="381000" y="1447800"/>
            <a:ext cx="8343900" cy="0"/>
          </a:xfrm>
          <a:prstGeom prst="line">
            <a:avLst/>
          </a:prstGeom>
          <a:ln>
            <a:solidFill>
              <a:srgbClr val="EEB111"/>
            </a:solidFill>
          </a:ln>
        </p:spPr>
        <p:style>
          <a:lnRef idx="1">
            <a:schemeClr val="accent1"/>
          </a:lnRef>
          <a:fillRef idx="0">
            <a:schemeClr val="accent1"/>
          </a:fillRef>
          <a:effectRef idx="0">
            <a:schemeClr val="accent1"/>
          </a:effectRef>
          <a:fontRef idx="minor">
            <a:schemeClr val="tx1"/>
          </a:fontRef>
        </p:style>
      </p:cxnSp>
      <p:pic>
        <p:nvPicPr>
          <p:cNvPr id="7" name="Picture 6" descr="LM_Auto_Icon_rev.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1000" y="509104"/>
            <a:ext cx="990600" cy="744488"/>
          </a:xfrm>
          <a:prstGeom prst="rect">
            <a:avLst/>
          </a:prstGeom>
        </p:spPr>
      </p:pic>
      <p:pic>
        <p:nvPicPr>
          <p:cNvPr id="13" name="Picture 12" descr="LM_Home_Icon_rev.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47800" y="384194"/>
            <a:ext cx="914400" cy="873105"/>
          </a:xfrm>
          <a:prstGeom prst="rect">
            <a:avLst/>
          </a:prstGeom>
        </p:spPr>
      </p:pic>
    </p:spTree>
    <p:extLst>
      <p:ext uri="{BB962C8B-B14F-4D97-AF65-F5344CB8AC3E}">
        <p14:creationId xmlns:p14="http://schemas.microsoft.com/office/powerpoint/2010/main" val="1590319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solidFill>
                  <a:schemeClr val="bg1"/>
                </a:solidFill>
              </a:defRPr>
            </a:lvl1pPr>
          </a:lstStyle>
          <a:p>
            <a:r>
              <a:rPr lang="en-US"/>
              <a:t>Click to edit Master title style</a:t>
            </a:r>
          </a:p>
        </p:txBody>
      </p:sp>
      <p:sp>
        <p:nvSpPr>
          <p:cNvPr id="3" name="Date Placeholder 2"/>
          <p:cNvSpPr>
            <a:spLocks noGrp="1"/>
          </p:cNvSpPr>
          <p:nvPr>
            <p:ph type="dt" sz="half" idx="10"/>
          </p:nvPr>
        </p:nvSpPr>
        <p:spPr/>
        <p:txBody>
          <a:bodyPr/>
          <a:lstStyle>
            <a:lvl1pPr>
              <a:defRPr>
                <a:solidFill>
                  <a:schemeClr val="bg1"/>
                </a:solidFill>
              </a:defRPr>
            </a:lvl1pPr>
          </a:lstStyle>
          <a:p>
            <a:pPr defTabSz="457200"/>
            <a:fld id="{A3723F65-CF56-B54F-AB34-7702ACA6B849}" type="datetimeFigureOut">
              <a:rPr lang="en-US" kern="1200" smtClean="0">
                <a:ea typeface="+mn-ea"/>
              </a:rPr>
              <a:pPr defTabSz="457200"/>
              <a:t>7/16/2018</a:t>
            </a:fld>
            <a:endParaRPr lang="en-US" kern="1200">
              <a:ea typeface="+mn-ea"/>
            </a:endParaRPr>
          </a:p>
        </p:txBody>
      </p:sp>
      <p:sp>
        <p:nvSpPr>
          <p:cNvPr id="4" name="Footer Placeholder 3"/>
          <p:cNvSpPr>
            <a:spLocks noGrp="1"/>
          </p:cNvSpPr>
          <p:nvPr>
            <p:ph type="ftr" sz="quarter" idx="11"/>
          </p:nvPr>
        </p:nvSpPr>
        <p:spPr/>
        <p:txBody>
          <a:bodyPr/>
          <a:lstStyle>
            <a:lvl1pPr>
              <a:defRPr>
                <a:solidFill>
                  <a:schemeClr val="bg1"/>
                </a:solidFill>
              </a:defRPr>
            </a:lvl1pPr>
          </a:lstStyle>
          <a:p>
            <a:pPr defTabSz="457200"/>
            <a:endParaRPr lang="en-US" kern="1200">
              <a:ea typeface="+mn-ea"/>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pPr defTabSz="457200"/>
            <a:fld id="{4CF2C62A-F48C-1D45-A585-5CDFF5E4F076}" type="slidenum">
              <a:rPr lang="en-US" kern="1200" smtClean="0">
                <a:ea typeface="+mn-ea"/>
              </a:rPr>
              <a:pPr defTabSz="457200"/>
              <a:t>‹#›</a:t>
            </a:fld>
            <a:endParaRPr lang="en-US" kern="1200">
              <a:ea typeface="+mn-ea"/>
            </a:endParaRPr>
          </a:p>
        </p:txBody>
      </p:sp>
      <p:grpSp>
        <p:nvGrpSpPr>
          <p:cNvPr id="7" name="Group 6"/>
          <p:cNvGrpSpPr/>
          <p:nvPr userDrawn="1"/>
        </p:nvGrpSpPr>
        <p:grpSpPr>
          <a:xfrm>
            <a:off x="13063" y="6769122"/>
            <a:ext cx="9117875" cy="88878"/>
            <a:chOff x="13062" y="6769122"/>
            <a:chExt cx="9117875" cy="88878"/>
          </a:xfrm>
        </p:grpSpPr>
        <p:sp>
          <p:nvSpPr>
            <p:cNvPr id="8" name="Rectangle 7"/>
            <p:cNvSpPr/>
            <p:nvPr userDrawn="1"/>
          </p:nvSpPr>
          <p:spPr>
            <a:xfrm>
              <a:off x="1534885" y="6769122"/>
              <a:ext cx="1508760" cy="88878"/>
            </a:xfrm>
            <a:prstGeom prst="rect">
              <a:avLst/>
            </a:prstGeom>
            <a:solidFill>
              <a:srgbClr val="1A5682"/>
            </a:solidFill>
            <a:ln>
              <a:solidFill>
                <a:srgbClr val="1A568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9" name="Rectangle 8"/>
            <p:cNvSpPr/>
            <p:nvPr userDrawn="1"/>
          </p:nvSpPr>
          <p:spPr>
            <a:xfrm>
              <a:off x="13062" y="6769122"/>
              <a:ext cx="1508760" cy="88878"/>
            </a:xfrm>
            <a:prstGeom prst="rect">
              <a:avLst/>
            </a:prstGeom>
            <a:solidFill>
              <a:srgbClr val="1C2835"/>
            </a:solidFill>
            <a:ln>
              <a:solidFill>
                <a:srgbClr val="1C283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0" name="Rectangle 9"/>
            <p:cNvSpPr/>
            <p:nvPr userDrawn="1"/>
          </p:nvSpPr>
          <p:spPr>
            <a:xfrm>
              <a:off x="3056708" y="6769122"/>
              <a:ext cx="1508760" cy="88878"/>
            </a:xfrm>
            <a:prstGeom prst="rect">
              <a:avLst/>
            </a:prstGeom>
            <a:solidFill>
              <a:srgbClr val="13705B"/>
            </a:solidFill>
            <a:ln>
              <a:solidFill>
                <a:srgbClr val="13705B"/>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1" name="Rectangle 10"/>
            <p:cNvSpPr/>
            <p:nvPr userDrawn="1"/>
          </p:nvSpPr>
          <p:spPr>
            <a:xfrm>
              <a:off x="4578531" y="6769122"/>
              <a:ext cx="1508760" cy="88878"/>
            </a:xfrm>
            <a:prstGeom prst="rect">
              <a:avLst/>
            </a:prstGeom>
            <a:solidFill>
              <a:srgbClr val="6E8D33"/>
            </a:solidFill>
            <a:ln>
              <a:solidFill>
                <a:srgbClr val="6E8D33"/>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2" name="Rectangle 11"/>
            <p:cNvSpPr/>
            <p:nvPr userDrawn="1"/>
          </p:nvSpPr>
          <p:spPr>
            <a:xfrm>
              <a:off x="6100354" y="6769122"/>
              <a:ext cx="1508760" cy="88878"/>
            </a:xfrm>
            <a:prstGeom prst="rect">
              <a:avLst/>
            </a:prstGeom>
            <a:solidFill>
              <a:srgbClr val="B16E0C"/>
            </a:solidFill>
            <a:ln>
              <a:solidFill>
                <a:srgbClr val="B16E0C"/>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3" name="Rectangle 12"/>
            <p:cNvSpPr/>
            <p:nvPr userDrawn="1"/>
          </p:nvSpPr>
          <p:spPr>
            <a:xfrm>
              <a:off x="7622177" y="6769122"/>
              <a:ext cx="1508760" cy="88878"/>
            </a:xfrm>
            <a:prstGeom prst="rect">
              <a:avLst/>
            </a:prstGeom>
            <a:solidFill>
              <a:srgbClr val="812417"/>
            </a:solidFill>
            <a:ln>
              <a:solidFill>
                <a:srgbClr val="81241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pSp>
    </p:spTree>
    <p:extLst>
      <p:ext uri="{BB962C8B-B14F-4D97-AF65-F5344CB8AC3E}">
        <p14:creationId xmlns:p14="http://schemas.microsoft.com/office/powerpoint/2010/main" val="166467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7/16/2018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7/16/2018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7/16/2018</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7/16/2018</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7/16/2018</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7/16/2018</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7/16/2018</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7/16/2018</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7/16/2018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hyperlink" Target="http://cs.brown.edu/courses/csci2950-p/spring2010/lectures/2010-03-03_santhanam.pdf" TargetMode="External"/><Relationship Id="rId2" Type="http://schemas.openxmlformats.org/officeDocument/2006/relationships/hyperlink" Target="http://en.wikipedia.org/wiki/Latent_Dirichlet_allocation"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rpubs.com/lmullen/nlp-chapter" TargetMode="Externa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9.png"/></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hyperlink" Target="https://pipl.com/dev/demo" TargetMode="External"/><Relationship Id="rId2" Type="http://schemas.openxmlformats.org/officeDocument/2006/relationships/hyperlink" Target="https://newsapi.org/" TargetMode="External"/><Relationship Id="rId1" Type="http://schemas.openxmlformats.org/officeDocument/2006/relationships/slideLayout" Target="../slideLayouts/slideLayout12.xml"/><Relationship Id="rId4" Type="http://schemas.openxmlformats.org/officeDocument/2006/relationships/hyperlink" Target="http://maps.googleapis.com/maps/api/staticmap?center=Boston+MA&amp;zoom=10&amp;size=640x640"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kwartler/ODSC/blob/master/p2_Get_Text/instruction_newsAPI.R" TargetMode="External"/><Relationship Id="rId2" Type="http://schemas.openxmlformats.org/officeDocument/2006/relationships/hyperlink" Target="https://github.com/kwartler/ODSC/blob/master/p2_Get_Text/GetXML.R" TargetMode="Externa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8" Type="http://schemas.openxmlformats.org/officeDocument/2006/relationships/hyperlink" Target="http://www.htmlwidgets.org/showcase_dygraphs.html" TargetMode="External"/><Relationship Id="rId3" Type="http://schemas.openxmlformats.org/officeDocument/2006/relationships/hyperlink" Target="http://www.htmlwidgets.org/" TargetMode="External"/><Relationship Id="rId7" Type="http://schemas.openxmlformats.org/officeDocument/2006/relationships/hyperlink" Target="http://www.htmlwidgets.org/showcase_threejs.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hyperlink" Target="http://www.htmlwidgets.org/showcase_leaflet.html"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rmarkdown.rstudio.com/flexdashboard/"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7A20D1-C38F-40A5-B020-EBD3D0FC1155}"/>
              </a:ext>
            </a:extLst>
          </p:cNvPr>
          <p:cNvSpPr>
            <a:spLocks noGrp="1"/>
          </p:cNvSpPr>
          <p:nvPr>
            <p:ph type="ctrTitle"/>
          </p:nvPr>
        </p:nvSpPr>
        <p:spPr/>
        <p:txBody>
          <a:bodyPr/>
          <a:lstStyle/>
          <a:p>
            <a:r>
              <a:rPr lang="en-US" dirty="0"/>
              <a:t>Text Mining</a:t>
            </a:r>
          </a:p>
        </p:txBody>
      </p:sp>
      <p:sp>
        <p:nvSpPr>
          <p:cNvPr id="4" name="Date Placeholder 3">
            <a:extLst>
              <a:ext uri="{FF2B5EF4-FFF2-40B4-BE49-F238E27FC236}">
                <a16:creationId xmlns=""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7/16/2018</a:t>
            </a:fld>
            <a:endParaRPr lang="en-US" dirty="0"/>
          </a:p>
        </p:txBody>
      </p:sp>
      <p:sp>
        <p:nvSpPr>
          <p:cNvPr id="5" name="Slide Number Placeholder 4">
            <a:extLst>
              <a:ext uri="{FF2B5EF4-FFF2-40B4-BE49-F238E27FC236}">
                <a16:creationId xmlns=""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dirty="0"/>
          </a:p>
        </p:txBody>
      </p:sp>
      <p:sp>
        <p:nvSpPr>
          <p:cNvPr id="6" name="Footer Placeholder 5">
            <a:extLst>
              <a:ext uri="{FF2B5EF4-FFF2-40B4-BE49-F238E27FC236}">
                <a16:creationId xmlns="" xmlns:a16="http://schemas.microsoft.com/office/drawing/2014/main" id="{31E96655-E1DA-41A3-90E3-F63E0ECB1AE6}"/>
              </a:ext>
            </a:extLst>
          </p:cNvPr>
          <p:cNvSpPr>
            <a:spLocks noGrp="1"/>
          </p:cNvSpPr>
          <p:nvPr>
            <p:ph type="ftr" sz="quarter" idx="3"/>
          </p:nvPr>
        </p:nvSpPr>
        <p:spPr/>
        <p:txBody>
          <a:bodyPr/>
          <a:lstStyle/>
          <a:p>
            <a:r>
              <a:rPr lang="en-US" dirty="0"/>
              <a:t>Kwartler CSCI S-96</a:t>
            </a:r>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271472" y="2558751"/>
            <a:ext cx="4314825" cy="3477875"/>
          </a:xfrm>
          <a:prstGeom prst="rect">
            <a:avLst/>
          </a:prstGeom>
          <a:noFill/>
        </p:spPr>
        <p:txBody>
          <a:bodyPr wrap="square" rtlCol="0">
            <a:spAutoFit/>
          </a:bodyPr>
          <a:lstStyle/>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Books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Electronic Docs (PDFs)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Blogs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Websites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Social Media</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Records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Customer Service 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Notes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Emails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Legal Documents</a:t>
            </a:r>
          </a:p>
          <a:p>
            <a:pPr marL="112713" indent="-112713" defTabSz="457200">
              <a:buFont typeface="Arial"/>
              <a:buChar char="•"/>
            </a:pPr>
            <a:r>
              <a:rPr lang="en-US" sz="2000" dirty="0">
                <a:solidFill>
                  <a:prstClr val="black"/>
                </a:solidFill>
                <a:latin typeface="+mj-lt"/>
                <a:ea typeface="Arial Unicode MS" panose="020B0604020202020204" pitchFamily="34" charset="-128"/>
                <a:cs typeface="Arial Unicode MS" panose="020B0604020202020204" pitchFamily="34" charset="-128"/>
              </a:rPr>
              <a:t>…</a:t>
            </a:r>
            <a:endParaRPr lang="en-US" sz="2000" kern="1200" dirty="0">
              <a:solidFill>
                <a:prstClr val="black"/>
              </a:solidFill>
              <a:latin typeface="+mj-lt"/>
              <a:ea typeface="Arial Unicode MS" panose="020B0604020202020204" pitchFamily="34" charset="-128"/>
              <a:cs typeface="Arial Unicode MS" panose="020B0604020202020204" pitchFamily="34" charset="-128"/>
            </a:endParaRPr>
          </a:p>
        </p:txBody>
      </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14205" y="2712517"/>
            <a:ext cx="3886200" cy="2784145"/>
            <a:chOff x="4814205" y="2712517"/>
            <a:chExt cx="3886200" cy="2784145"/>
          </a:xfrm>
        </p:grpSpPr>
        <p:grpSp>
          <p:nvGrpSpPr>
            <p:cNvPr id="13" name="Group 12"/>
            <p:cNvGrpSpPr>
              <a:grpSpLocks noChangeAspect="1"/>
            </p:cNvGrpSpPr>
            <p:nvPr/>
          </p:nvGrpSpPr>
          <p:grpSpPr>
            <a:xfrm>
              <a:off x="4814205" y="2712517"/>
              <a:ext cx="3886200" cy="2784145"/>
              <a:chOff x="506732" y="2054450"/>
              <a:chExt cx="5615939" cy="4023360"/>
            </a:xfrm>
          </p:grpSpPr>
          <p:pic>
            <p:nvPicPr>
              <p:cNvPr id="17" name="Picture 14" descr="http://ameliacottonpress.files.wordpress.com/2012/10/social-media-ic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2" y="2054450"/>
                <a:ext cx="5615939" cy="4023360"/>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6" descr="http://upload.wikimedia.org/wikipedia/commons/4/40/Google_plu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4844" y="4816929"/>
                <a:ext cx="640080" cy="64008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4" name="Picture 8" descr="http://upload.wikimedia.org/wikipedia/en/archive/d/d9/20130604215439!Vine_apps_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368" y="4383902"/>
              <a:ext cx="248717" cy="247504"/>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http://asset1.cbsistatic.com/cnwk.1d/i/tim2/2013/11/25/Snapchat-noname_chillah.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60" r="18971"/>
            <a:stretch/>
          </p:blipFill>
          <p:spPr bwMode="auto">
            <a:xfrm>
              <a:off x="7622452" y="3685121"/>
              <a:ext cx="429000" cy="44049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0" descr="http://www.ccs.org.za/wp-content/uploads/2012/06/weibo-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9440" y="2856837"/>
              <a:ext cx="422820" cy="42282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9" name="Rectangle 18"/>
          <p:cNvSpPr/>
          <p:nvPr/>
        </p:nvSpPr>
        <p:spPr>
          <a:xfrm>
            <a:off x="4828492"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The channel will have an impact on term uses, spelling, and data integrity.  </a:t>
            </a:r>
          </a:p>
        </p:txBody>
      </p:sp>
      <p:sp>
        <p:nvSpPr>
          <p:cNvPr id="20" name="Rectangle 19"/>
          <p:cNvSpPr/>
          <p:nvPr/>
        </p:nvSpPr>
        <p:spPr>
          <a:xfrm>
            <a:off x="266018" y="1912143"/>
            <a:ext cx="3886200" cy="62209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a:solidFill>
                  <a:prstClr val="white"/>
                </a:solidFill>
                <a:latin typeface="+mj-lt"/>
              </a:rPr>
              <a:t>Text Sources</a:t>
            </a:r>
          </a:p>
        </p:txBody>
      </p:sp>
    </p:spTree>
    <p:extLst>
      <p:ext uri="{BB962C8B-B14F-4D97-AF65-F5344CB8AC3E}">
        <p14:creationId xmlns:p14="http://schemas.microsoft.com/office/powerpoint/2010/main" val="31148611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13705B"/>
                </a:solidFill>
                <a:latin typeface="Avenir Heavy"/>
                <a:cs typeface="Avenir Heavy"/>
              </a:rPr>
              <a:t>Open these files:</a:t>
            </a:r>
            <a:endParaRPr lang="en-US" sz="3600" dirty="0"/>
          </a:p>
        </p:txBody>
      </p:sp>
      <p:sp>
        <p:nvSpPr>
          <p:cNvPr id="3" name="TextBox 2"/>
          <p:cNvSpPr txBox="1"/>
          <p:nvPr/>
        </p:nvSpPr>
        <p:spPr>
          <a:xfrm>
            <a:off x="818147" y="1700463"/>
            <a:ext cx="4305987" cy="584775"/>
          </a:xfrm>
          <a:prstGeom prst="rect">
            <a:avLst/>
          </a:prstGeom>
          <a:noFill/>
        </p:spPr>
        <p:txBody>
          <a:bodyPr wrap="none" rtlCol="0">
            <a:spAutoFit/>
          </a:bodyPr>
          <a:lstStyle/>
          <a:p>
            <a:r>
              <a:rPr lang="en-US" sz="3200" dirty="0" err="1"/>
              <a:t>blank_dashboard.Rmd</a:t>
            </a:r>
            <a:endParaRPr lang="en-US" sz="3200" dirty="0"/>
          </a:p>
        </p:txBody>
      </p:sp>
      <p:sp>
        <p:nvSpPr>
          <p:cNvPr id="4" name="TextBox 3"/>
          <p:cNvSpPr txBox="1"/>
          <p:nvPr/>
        </p:nvSpPr>
        <p:spPr>
          <a:xfrm>
            <a:off x="834190" y="2358190"/>
            <a:ext cx="2826415" cy="584775"/>
          </a:xfrm>
          <a:prstGeom prst="rect">
            <a:avLst/>
          </a:prstGeom>
          <a:noFill/>
        </p:spPr>
        <p:txBody>
          <a:bodyPr wrap="none" rtlCol="0">
            <a:spAutoFit/>
          </a:bodyPr>
          <a:lstStyle>
            <a:defPPr marR="0" lvl="0" algn="l" rtl="0">
              <a:lnSpc>
                <a:spcPct val="100000"/>
              </a:lnSpc>
              <a:spcBef>
                <a:spcPts val="0"/>
              </a:spcBef>
              <a:spcAft>
                <a:spcPts val="0"/>
              </a:spcAft>
            </a:defPPr>
            <a:lvl1pPr>
              <a:defRPr sz="3200"/>
            </a:lvl1pPr>
          </a:lstStyle>
          <a:p>
            <a:r>
              <a:rPr lang="en-US" dirty="0" err="1"/>
              <a:t>top_focal.Rmd</a:t>
            </a:r>
            <a:endParaRPr lang="en-US" dirty="0"/>
          </a:p>
        </p:txBody>
      </p:sp>
    </p:spTree>
    <p:extLst>
      <p:ext uri="{BB962C8B-B14F-4D97-AF65-F5344CB8AC3E}">
        <p14:creationId xmlns:p14="http://schemas.microsoft.com/office/powerpoint/2010/main" val="40573456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Agenda</a:t>
            </a:r>
          </a:p>
        </p:txBody>
      </p:sp>
      <p:sp>
        <p:nvSpPr>
          <p:cNvPr id="17" name="TextBox 16"/>
          <p:cNvSpPr txBox="1"/>
          <p:nvPr/>
        </p:nvSpPr>
        <p:spPr>
          <a:xfrm>
            <a:off x="396240" y="5318760"/>
            <a:ext cx="7720703" cy="1200329"/>
          </a:xfrm>
          <a:prstGeom prst="rect">
            <a:avLst/>
          </a:prstGeom>
          <a:noFill/>
        </p:spPr>
        <p:txBody>
          <a:bodyPr wrap="none" rtlCol="0">
            <a:spAutoFit/>
          </a:bodyPr>
          <a:lstStyle/>
          <a:p>
            <a:r>
              <a:rPr lang="en-US" sz="1800" b="1" u="sng"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Apply methods to real data </a:t>
            </a:r>
          </a:p>
          <a:p>
            <a:pPr marL="122238" indent="-122238">
              <a:buFont typeface="Arial" panose="020B0604020202020204" pitchFamily="34" charset="0"/>
              <a:buChar char="•"/>
            </a:pPr>
            <a:r>
              <a:rPr lang="en-US" sz="18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Follow a business workflow for stakeholders needing text mining insights</a:t>
            </a:r>
          </a:p>
        </p:txBody>
      </p:sp>
      <p:grpSp>
        <p:nvGrpSpPr>
          <p:cNvPr id="3" name="Group 2"/>
          <p:cNvGrpSpPr/>
          <p:nvPr/>
        </p:nvGrpSpPr>
        <p:grpSpPr>
          <a:xfrm>
            <a:off x="-6635" y="2926080"/>
            <a:ext cx="9013475" cy="1059180"/>
            <a:chOff x="-6635" y="2926080"/>
            <a:chExt cx="9013475" cy="1059180"/>
          </a:xfrm>
        </p:grpSpPr>
        <p:cxnSp>
          <p:nvCxnSpPr>
            <p:cNvPr id="4" name="Straight Connector 3"/>
            <p:cNvCxnSpPr/>
            <p:nvPr/>
          </p:nvCxnSpPr>
          <p:spPr>
            <a:xfrm>
              <a:off x="274320" y="2926080"/>
              <a:ext cx="859536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166360" y="3985260"/>
              <a:ext cx="384048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a:off x="-6635" y="3086100"/>
              <a:ext cx="8993764" cy="738664"/>
              <a:chOff x="-30480" y="3086100"/>
              <a:chExt cx="8993764" cy="738664"/>
            </a:xfrm>
          </p:grpSpPr>
          <p:sp>
            <p:nvSpPr>
              <p:cNvPr id="5" name="TextBox 4"/>
              <p:cNvSpPr txBox="1"/>
              <p:nvPr/>
            </p:nvSpPr>
            <p:spPr>
              <a:xfrm>
                <a:off x="-30480" y="3086100"/>
                <a:ext cx="1407758" cy="523220"/>
              </a:xfrm>
              <a:prstGeom prst="rect">
                <a:avLst/>
              </a:prstGeom>
              <a:noFill/>
            </p:spPr>
            <p:txBody>
              <a:bodyPr wrap="none" rtlCol="0">
                <a:spAutoFit/>
              </a:bodyPr>
              <a:lstStyle/>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9-10:45</a:t>
                </a:r>
              </a:p>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Intro to TM w/R</a:t>
                </a:r>
              </a:p>
            </p:txBody>
          </p:sp>
          <p:sp>
            <p:nvSpPr>
              <p:cNvPr id="6" name="TextBox 5"/>
              <p:cNvSpPr txBox="1"/>
              <p:nvPr/>
            </p:nvSpPr>
            <p:spPr>
              <a:xfrm>
                <a:off x="1526402" y="3086100"/>
                <a:ext cx="889987" cy="523220"/>
              </a:xfrm>
              <a:prstGeom prst="rect">
                <a:avLst/>
              </a:prstGeom>
              <a:noFill/>
            </p:spPr>
            <p:txBody>
              <a:bodyPr wrap="none" rtlCol="0">
                <a:spAutoFit/>
              </a:bodyPr>
              <a:lstStyle/>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10:45-11</a:t>
                </a:r>
              </a:p>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Break</a:t>
                </a:r>
              </a:p>
            </p:txBody>
          </p:sp>
          <p:sp>
            <p:nvSpPr>
              <p:cNvPr id="7" name="TextBox 6"/>
              <p:cNvSpPr txBox="1"/>
              <p:nvPr/>
            </p:nvSpPr>
            <p:spPr>
              <a:xfrm>
                <a:off x="2620017" y="3086100"/>
                <a:ext cx="1168910" cy="523220"/>
              </a:xfrm>
              <a:prstGeom prst="rect">
                <a:avLst/>
              </a:prstGeom>
              <a:noFill/>
            </p:spPr>
            <p:txBody>
              <a:bodyPr wrap="none" rtlCol="0">
                <a:spAutoFit/>
              </a:bodyPr>
              <a:lstStyle/>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11 – 11:45</a:t>
                </a:r>
              </a:p>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Gather Text</a:t>
                </a:r>
              </a:p>
            </p:txBody>
          </p:sp>
          <p:sp>
            <p:nvSpPr>
              <p:cNvPr id="8" name="TextBox 7"/>
              <p:cNvSpPr txBox="1"/>
              <p:nvPr/>
            </p:nvSpPr>
            <p:spPr>
              <a:xfrm>
                <a:off x="3997363" y="3086100"/>
                <a:ext cx="1019831" cy="523220"/>
              </a:xfrm>
              <a:prstGeom prst="rect">
                <a:avLst/>
              </a:prstGeom>
              <a:noFill/>
            </p:spPr>
            <p:txBody>
              <a:bodyPr wrap="none" rtlCol="0">
                <a:spAutoFit/>
              </a:bodyPr>
              <a:lstStyle/>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11:45 – 12</a:t>
                </a:r>
              </a:p>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Break</a:t>
                </a:r>
              </a:p>
            </p:txBody>
          </p:sp>
          <p:sp>
            <p:nvSpPr>
              <p:cNvPr id="9" name="TextBox 8"/>
              <p:cNvSpPr txBox="1"/>
              <p:nvPr/>
            </p:nvSpPr>
            <p:spPr>
              <a:xfrm>
                <a:off x="5086972" y="3086100"/>
                <a:ext cx="1537601" cy="738664"/>
              </a:xfrm>
              <a:prstGeom prst="rect">
                <a:avLst/>
              </a:prstGeom>
              <a:noFill/>
            </p:spPr>
            <p:txBody>
              <a:bodyPr wrap="none" rtlCol="0">
                <a:spAutoFit/>
              </a:bodyPr>
              <a:lstStyle/>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12-12:40</a:t>
                </a:r>
              </a:p>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HTML Widgets</a:t>
                </a:r>
              </a:p>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&amp; </a:t>
                </a:r>
                <a:r>
                  <a:rPr lang="en-US" dirty="0" err="1">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Flexdashboard</a:t>
                </a:r>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0" name="TextBox 9"/>
              <p:cNvSpPr txBox="1"/>
              <p:nvPr/>
            </p:nvSpPr>
            <p:spPr>
              <a:xfrm>
                <a:off x="6565308" y="3086100"/>
                <a:ext cx="1138453" cy="738664"/>
              </a:xfrm>
              <a:prstGeom prst="rect">
                <a:avLst/>
              </a:prstGeom>
              <a:noFill/>
            </p:spPr>
            <p:txBody>
              <a:bodyPr wrap="none" rtlCol="0">
                <a:spAutoFit/>
              </a:bodyPr>
              <a:lstStyle/>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12:40-12:50</a:t>
                </a:r>
              </a:p>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Optional</a:t>
                </a:r>
              </a:p>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Break</a:t>
                </a:r>
              </a:p>
            </p:txBody>
          </p:sp>
          <p:cxnSp>
            <p:nvCxnSpPr>
              <p:cNvPr id="12" name="Straight Connector 11"/>
              <p:cNvCxnSpPr/>
              <p:nvPr/>
            </p:nvCxnSpPr>
            <p:spPr>
              <a:xfrm>
                <a:off x="1389724" y="3086100"/>
                <a:ext cx="0" cy="640080"/>
              </a:xfrm>
              <a:prstGeom prst="line">
                <a:avLst/>
              </a:prstGeom>
              <a:ln>
                <a:solidFill>
                  <a:srgbClr val="4F81BD"/>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553069" y="3086100"/>
                <a:ext cx="0" cy="640080"/>
              </a:xfrm>
              <a:prstGeom prst="line">
                <a:avLst/>
              </a:prstGeom>
              <a:ln>
                <a:solidFill>
                  <a:srgbClr val="4F81BD"/>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855876" y="3086100"/>
                <a:ext cx="0" cy="640080"/>
              </a:xfrm>
              <a:prstGeom prst="line">
                <a:avLst/>
              </a:prstGeom>
              <a:ln>
                <a:solidFill>
                  <a:srgbClr val="4F81BD"/>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158683" y="3086100"/>
                <a:ext cx="0" cy="640080"/>
              </a:xfrm>
              <a:prstGeom prst="line">
                <a:avLst/>
              </a:prstGeom>
              <a:ln>
                <a:solidFill>
                  <a:srgbClr val="4F81BD"/>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552861" y="3086100"/>
                <a:ext cx="0" cy="640080"/>
              </a:xfrm>
              <a:prstGeom prst="line">
                <a:avLst/>
              </a:prstGeom>
              <a:ln>
                <a:solidFill>
                  <a:srgbClr val="4F81BD"/>
                </a:solidFill>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892157" y="3086100"/>
                <a:ext cx="1071127" cy="523220"/>
              </a:xfrm>
              <a:prstGeom prst="rect">
                <a:avLst/>
              </a:prstGeom>
              <a:noFill/>
            </p:spPr>
            <p:txBody>
              <a:bodyPr wrap="none" rtlCol="0">
                <a:spAutoFit/>
              </a:bodyPr>
              <a:lstStyle/>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12:50-1</a:t>
                </a:r>
              </a:p>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Scheduling</a:t>
                </a:r>
              </a:p>
            </p:txBody>
          </p:sp>
          <p:cxnSp>
            <p:nvCxnSpPr>
              <p:cNvPr id="27" name="Straight Connector 26"/>
              <p:cNvCxnSpPr/>
              <p:nvPr/>
            </p:nvCxnSpPr>
            <p:spPr>
              <a:xfrm>
                <a:off x="7716206" y="3086100"/>
                <a:ext cx="0" cy="640080"/>
              </a:xfrm>
              <a:prstGeom prst="line">
                <a:avLst/>
              </a:prstGeom>
              <a:ln>
                <a:solidFill>
                  <a:srgbClr val="4F81BD"/>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0788961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13705B"/>
                </a:solidFill>
                <a:latin typeface="Avenir Heavy"/>
                <a:cs typeface="Avenir Heavy"/>
              </a:rPr>
              <a:t>Open these files:</a:t>
            </a:r>
            <a:endParaRPr lang="en-US" sz="3600" dirty="0"/>
          </a:p>
        </p:txBody>
      </p:sp>
      <p:sp>
        <p:nvSpPr>
          <p:cNvPr id="3" name="TextBox 2"/>
          <p:cNvSpPr txBox="1"/>
          <p:nvPr/>
        </p:nvSpPr>
        <p:spPr>
          <a:xfrm>
            <a:off x="818147" y="1700463"/>
            <a:ext cx="2917786" cy="584775"/>
          </a:xfrm>
          <a:prstGeom prst="rect">
            <a:avLst/>
          </a:prstGeom>
          <a:noFill/>
        </p:spPr>
        <p:txBody>
          <a:bodyPr wrap="none" rtlCol="0">
            <a:spAutoFit/>
          </a:bodyPr>
          <a:lstStyle/>
          <a:p>
            <a:r>
              <a:rPr lang="en-US" sz="3200" dirty="0" err="1"/>
              <a:t>cronDash.Rmd</a:t>
            </a:r>
            <a:endParaRPr lang="en-US" sz="3200" dirty="0"/>
          </a:p>
        </p:txBody>
      </p:sp>
      <p:sp>
        <p:nvSpPr>
          <p:cNvPr id="4" name="TextBox 3"/>
          <p:cNvSpPr txBox="1"/>
          <p:nvPr/>
        </p:nvSpPr>
        <p:spPr>
          <a:xfrm>
            <a:off x="834190" y="2358190"/>
            <a:ext cx="2052165" cy="584775"/>
          </a:xfrm>
          <a:prstGeom prst="rect">
            <a:avLst/>
          </a:prstGeom>
          <a:noFill/>
        </p:spPr>
        <p:txBody>
          <a:bodyPr wrap="none" rtlCol="0">
            <a:spAutoFit/>
          </a:bodyPr>
          <a:lstStyle>
            <a:defPPr marR="0" lvl="0" algn="l" rtl="0">
              <a:lnSpc>
                <a:spcPct val="100000"/>
              </a:lnSpc>
              <a:spcBef>
                <a:spcPts val="0"/>
              </a:spcBef>
              <a:spcAft>
                <a:spcPts val="0"/>
              </a:spcAft>
            </a:defPPr>
            <a:lvl1pPr>
              <a:defRPr sz="3200"/>
            </a:lvl1pPr>
          </a:lstStyle>
          <a:p>
            <a:r>
              <a:rPr lang="en-US" dirty="0" err="1"/>
              <a:t>cronJob.R</a:t>
            </a:r>
            <a:endParaRPr lang="en-US" dirty="0"/>
          </a:p>
        </p:txBody>
      </p:sp>
    </p:spTree>
    <p:extLst>
      <p:ext uri="{BB962C8B-B14F-4D97-AF65-F5344CB8AC3E}">
        <p14:creationId xmlns:p14="http://schemas.microsoft.com/office/powerpoint/2010/main" val="37649403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b="1" dirty="0">
                <a:solidFill>
                  <a:srgbClr val="13705B"/>
                </a:solidFill>
                <a:latin typeface="Avenir Heavy"/>
              </a:rPr>
              <a:t>Use a scheduler to automate the construction &amp; dissemination of your work!</a:t>
            </a:r>
            <a:endParaRPr lang="en-US" sz="2800" dirty="0"/>
          </a:p>
        </p:txBody>
      </p:sp>
      <p:pic>
        <p:nvPicPr>
          <p:cNvPr id="5" name="Picture 4"/>
          <p:cNvPicPr>
            <a:picLocks noChangeAspect="1"/>
          </p:cNvPicPr>
          <p:nvPr/>
        </p:nvPicPr>
        <p:blipFill>
          <a:blip r:embed="rId2"/>
          <a:stretch>
            <a:fillRect/>
          </a:stretch>
        </p:blipFill>
        <p:spPr>
          <a:xfrm>
            <a:off x="134302" y="2502217"/>
            <a:ext cx="2657475" cy="2828925"/>
          </a:xfrm>
          <a:prstGeom prst="rect">
            <a:avLst/>
          </a:prstGeom>
          <a:ln>
            <a:solidFill>
              <a:schemeClr val="tx1"/>
            </a:solidFill>
          </a:ln>
        </p:spPr>
      </p:pic>
      <p:sp>
        <p:nvSpPr>
          <p:cNvPr id="6" name="TextBox 5"/>
          <p:cNvSpPr txBox="1"/>
          <p:nvPr/>
        </p:nvSpPr>
        <p:spPr>
          <a:xfrm>
            <a:off x="76200" y="2194560"/>
            <a:ext cx="1976823" cy="307777"/>
          </a:xfrm>
          <a:prstGeom prst="rect">
            <a:avLst/>
          </a:prstGeom>
          <a:noFill/>
        </p:spPr>
        <p:txBody>
          <a:bodyPr wrap="none" rtlCol="0">
            <a:spAutoFit/>
          </a:bodyPr>
          <a:lstStyle/>
          <a:p>
            <a:r>
              <a:rPr lang="en-US" dirty="0"/>
              <a:t>R Studio </a:t>
            </a:r>
            <a:r>
              <a:rPr lang="en-US" dirty="0" err="1"/>
              <a:t>cronR</a:t>
            </a:r>
            <a:r>
              <a:rPr lang="en-US" dirty="0"/>
              <a:t> Add-In</a:t>
            </a:r>
          </a:p>
        </p:txBody>
      </p:sp>
      <p:sp>
        <p:nvSpPr>
          <p:cNvPr id="8" name="TextBox 7"/>
          <p:cNvSpPr txBox="1"/>
          <p:nvPr/>
        </p:nvSpPr>
        <p:spPr>
          <a:xfrm>
            <a:off x="6248656" y="6446520"/>
            <a:ext cx="2895344" cy="276999"/>
          </a:xfrm>
          <a:prstGeom prst="rect">
            <a:avLst/>
          </a:prstGeom>
          <a:noFill/>
        </p:spPr>
        <p:txBody>
          <a:bodyPr wrap="none" rtlCol="0">
            <a:spAutoFit/>
          </a:bodyPr>
          <a:lstStyle/>
          <a:p>
            <a:r>
              <a:rPr lang="en-US" sz="1200" i="1" dirty="0"/>
              <a:t>*Windows task scheduler will be similar.</a:t>
            </a:r>
          </a:p>
        </p:txBody>
      </p:sp>
      <p:grpSp>
        <p:nvGrpSpPr>
          <p:cNvPr id="11" name="Group 10"/>
          <p:cNvGrpSpPr/>
          <p:nvPr/>
        </p:nvGrpSpPr>
        <p:grpSpPr>
          <a:xfrm>
            <a:off x="3093720" y="1630680"/>
            <a:ext cx="5594032" cy="4511040"/>
            <a:chOff x="2498407" y="1415415"/>
            <a:chExt cx="6524625" cy="5198745"/>
          </a:xfrm>
        </p:grpSpPr>
        <p:pic>
          <p:nvPicPr>
            <p:cNvPr id="9" name="Picture 8"/>
            <p:cNvPicPr>
              <a:picLocks noChangeAspect="1"/>
            </p:cNvPicPr>
            <p:nvPr/>
          </p:nvPicPr>
          <p:blipFill>
            <a:blip r:embed="rId3"/>
            <a:stretch>
              <a:fillRect/>
            </a:stretch>
          </p:blipFill>
          <p:spPr>
            <a:xfrm>
              <a:off x="2498407" y="1415415"/>
              <a:ext cx="6524625" cy="2838450"/>
            </a:xfrm>
            <a:prstGeom prst="rect">
              <a:avLst/>
            </a:prstGeom>
            <a:ln>
              <a:noFill/>
            </a:ln>
          </p:spPr>
        </p:pic>
        <p:pic>
          <p:nvPicPr>
            <p:cNvPr id="10" name="Picture 9"/>
            <p:cNvPicPr>
              <a:picLocks noChangeAspect="1"/>
            </p:cNvPicPr>
            <p:nvPr/>
          </p:nvPicPr>
          <p:blipFill>
            <a:blip r:embed="rId4"/>
            <a:stretch>
              <a:fillRect/>
            </a:stretch>
          </p:blipFill>
          <p:spPr>
            <a:xfrm>
              <a:off x="2506980" y="3737610"/>
              <a:ext cx="6515100" cy="2876550"/>
            </a:xfrm>
            <a:prstGeom prst="rect">
              <a:avLst/>
            </a:prstGeom>
            <a:ln>
              <a:noFill/>
            </a:ln>
          </p:spPr>
        </p:pic>
      </p:grpSp>
      <p:sp>
        <p:nvSpPr>
          <p:cNvPr id="12" name="Isosceles Triangle 11"/>
          <p:cNvSpPr/>
          <p:nvPr/>
        </p:nvSpPr>
        <p:spPr>
          <a:xfrm rot="5400000">
            <a:off x="1565910" y="3752850"/>
            <a:ext cx="2926080" cy="297180"/>
          </a:xfrm>
          <a:prstGeom prs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0891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Intro to TM w/R</a:t>
                      </a:r>
                    </a:p>
                  </a:txBody>
                  <a:tcPr/>
                </a:tc>
                <a:extLst>
                  <a:ext uri="{0D108BD9-81ED-4DB2-BD59-A6C34878D82A}">
                    <a16:rowId xmlns=""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Break</a:t>
                      </a:r>
                    </a:p>
                  </a:txBody>
                  <a:tcPr/>
                </a:tc>
                <a:extLst>
                  <a:ext uri="{0D108BD9-81ED-4DB2-BD59-A6C34878D82A}">
                    <a16:rowId xmlns=""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Gather Text</a:t>
                      </a:r>
                    </a:p>
                  </a:txBody>
                  <a:tcPr/>
                </a:tc>
                <a:extLst>
                  <a:ext uri="{0D108BD9-81ED-4DB2-BD59-A6C34878D82A}">
                    <a16:rowId xmlns=""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Break</a:t>
                      </a:r>
                    </a:p>
                  </a:txBody>
                  <a:tcPr/>
                </a:tc>
                <a:extLst>
                  <a:ext uri="{0D108BD9-81ED-4DB2-BD59-A6C34878D82A}">
                    <a16:rowId xmlns=""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HTML Widgets/</a:t>
                      </a:r>
                      <a:r>
                        <a:rPr lang="en-US" sz="1800" b="0" strike="noStrike" dirty="0" err="1">
                          <a:solidFill>
                            <a:schemeClr val="tx1"/>
                          </a:solidFill>
                          <a:latin typeface="+mn-lt"/>
                        </a:rPr>
                        <a:t>FlexDashboard</a:t>
                      </a:r>
                      <a:endParaRPr lang="en-US" sz="1800" b="0" strike="noStrike" dirty="0">
                        <a:solidFill>
                          <a:schemeClr val="tx1"/>
                        </a:solidFill>
                        <a:latin typeface="+mn-lt"/>
                      </a:endParaRPr>
                    </a:p>
                  </a:txBody>
                  <a:tcPr/>
                </a:tc>
                <a:extLst>
                  <a:ext uri="{0D108BD9-81ED-4DB2-BD59-A6C34878D82A}">
                    <a16:rowId xmlns=""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Break</a:t>
                      </a:r>
                    </a:p>
                  </a:txBody>
                  <a:tcPr/>
                </a:tc>
                <a:extLst>
                  <a:ext uri="{0D108BD9-81ED-4DB2-BD59-A6C34878D82A}">
                    <a16:rowId xmlns=""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Task Scheduling</a:t>
                      </a:r>
                    </a:p>
                  </a:txBody>
                  <a:tcPr/>
                </a:tc>
                <a:extLst>
                  <a:ext uri="{0D108BD9-81ED-4DB2-BD59-A6C34878D82A}">
                    <a16:rowId xmlns=""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7/16/2018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11</a:t>
            </a:fld>
            <a:endParaRPr lang="en-US"/>
          </a:p>
        </p:txBody>
      </p:sp>
      <p:sp>
        <p:nvSpPr>
          <p:cNvPr id="8" name="TextBox 7"/>
          <p:cNvSpPr txBox="1"/>
          <p:nvPr/>
        </p:nvSpPr>
        <p:spPr>
          <a:xfrm>
            <a:off x="624840" y="5118735"/>
            <a:ext cx="7030964" cy="1200329"/>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Follow a business workflow for stakeholders needing text mining insights</a:t>
            </a:r>
          </a:p>
        </p:txBody>
      </p:sp>
    </p:spTree>
    <p:extLst>
      <p:ext uri="{BB962C8B-B14F-4D97-AF65-F5344CB8AC3E}">
        <p14:creationId xmlns:p14="http://schemas.microsoft.com/office/powerpoint/2010/main" val="2786289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a:xfrm>
            <a:off x="214313" y="165097"/>
            <a:ext cx="8686800" cy="892178"/>
          </a:xfrm>
        </p:spPr>
        <p:txBody>
          <a:bodyPr/>
          <a:lstStyle/>
          <a:p>
            <a:r>
              <a:rPr lang="en-US" sz="2800" dirty="0"/>
              <a:t>In case you ever need to install more than 1 package…here are the ones for today.</a:t>
            </a:r>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533400" y="1280160"/>
            <a:ext cx="8196263" cy="3416320"/>
          </a:xfrm>
          <a:prstGeom prst="rect">
            <a:avLst/>
          </a:prstGeom>
          <a:solidFill>
            <a:schemeClr val="bg1">
              <a:lumMod val="85000"/>
            </a:schemeClr>
          </a:solidFill>
        </p:spPr>
        <p:txBody>
          <a:bodyPr wrap="square" rtlCol="0">
            <a:spAutoFit/>
          </a:bodyPr>
          <a:lstStyle/>
          <a:p>
            <a:r>
              <a:rPr lang="en-US" dirty="0">
                <a:latin typeface="Consolas" panose="020B0609020204030204" pitchFamily="49" charset="0"/>
                <a:cs typeface="Consolas" panose="020B0609020204030204" pitchFamily="49" charset="0"/>
              </a:rPr>
              <a:t># Get CRAN packages</a:t>
            </a:r>
          </a:p>
          <a:p>
            <a:r>
              <a:rPr lang="en-US" dirty="0">
                <a:latin typeface="Consolas" panose="020B0609020204030204" pitchFamily="49" charset="0"/>
                <a:cs typeface="Consolas" panose="020B0609020204030204" pitchFamily="49" charset="0"/>
              </a:rPr>
              <a:t>libs&lt;-c('</a:t>
            </a:r>
            <a:r>
              <a:rPr lang="en-US" dirty="0" err="1">
                <a:latin typeface="Consolas" panose="020B0609020204030204" pitchFamily="49" charset="0"/>
                <a:cs typeface="Consolas" panose="020B0609020204030204" pitchFamily="49" charset="0"/>
              </a:rPr>
              <a:t>stringi</a:t>
            </a:r>
            <a:r>
              <a:rPr lang="en-US" dirty="0">
                <a:latin typeface="Consolas" panose="020B0609020204030204" pitchFamily="49" charset="0"/>
                <a:cs typeface="Consolas" panose="020B0609020204030204" pitchFamily="49" charset="0"/>
              </a:rPr>
              <a:t>', 'tm', '</a:t>
            </a:r>
            <a:r>
              <a:rPr lang="en-US" dirty="0" err="1">
                <a:latin typeface="Consolas" panose="020B0609020204030204" pitchFamily="49" charset="0"/>
                <a:cs typeface="Consolas" panose="020B0609020204030204" pitchFamily="49" charset="0"/>
              </a:rPr>
              <a:t>qdap</a:t>
            </a:r>
            <a:r>
              <a:rPr lang="en-US" dirty="0">
                <a:latin typeface="Consolas" panose="020B0609020204030204" pitchFamily="49" charset="0"/>
                <a:cs typeface="Consolas" panose="020B0609020204030204" pitchFamily="49" charset="0"/>
              </a:rPr>
              <a:t>', 'ggplot2',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ggthemes</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dendextend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wordcloud</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RColorBrewer</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tidytext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treemap</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'portfolio', '</a:t>
            </a:r>
            <a:r>
              <a:rPr lang="en-US" dirty="0" err="1">
                <a:latin typeface="Consolas" panose="020B0609020204030204" pitchFamily="49" charset="0"/>
                <a:cs typeface="Consolas" panose="020B0609020204030204" pitchFamily="49" charset="0"/>
              </a:rPr>
              <a:t>GuardianR</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lda</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LDAvis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dplyr</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servr</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SnowballC</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openNLP</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jsonlite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pbapply</a:t>
            </a:r>
            <a:r>
              <a:rPr lang="en-US" dirty="0">
                <a:latin typeface="Consolas" panose="020B0609020204030204" pitchFamily="49" charset="0"/>
                <a:cs typeface="Consolas" panose="020B0609020204030204" pitchFamily="49" charset="0"/>
              </a:rPr>
              <a:t>', 'wordcloud2', </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rbokeh</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radarchart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stringr</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flexdashboard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rmarkdown</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httr</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Get most of the libs</a:t>
            </a:r>
          </a:p>
          <a:p>
            <a:r>
              <a:rPr lang="en-US" dirty="0" err="1">
                <a:latin typeface="Consolas" panose="020B0609020204030204" pitchFamily="49" charset="0"/>
                <a:cs typeface="Consolas" panose="020B0609020204030204" pitchFamily="49" charset="0"/>
              </a:rPr>
              <a:t>install.packages</a:t>
            </a:r>
            <a:r>
              <a:rPr lang="en-US" dirty="0">
                <a:latin typeface="Consolas" panose="020B0609020204030204" pitchFamily="49" charset="0"/>
                <a:cs typeface="Consolas" panose="020B0609020204030204" pitchFamily="49" charset="0"/>
              </a:rPr>
              <a:t>(libs)</a:t>
            </a:r>
          </a:p>
        </p:txBody>
      </p:sp>
      <p:sp>
        <p:nvSpPr>
          <p:cNvPr id="7" name="Rectangle 6"/>
          <p:cNvSpPr/>
          <p:nvPr/>
        </p:nvSpPr>
        <p:spPr>
          <a:xfrm>
            <a:off x="671513" y="5514975"/>
            <a:ext cx="8158162" cy="4714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Don’t run this code, your packages have been preinstalled.</a:t>
            </a:r>
          </a:p>
        </p:txBody>
      </p:sp>
    </p:spTree>
    <p:extLst>
      <p:ext uri="{BB962C8B-B14F-4D97-AF65-F5344CB8AC3E}">
        <p14:creationId xmlns:p14="http://schemas.microsoft.com/office/powerpoint/2010/main" val="3514158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a:xfrm>
            <a:off x="214313" y="165097"/>
            <a:ext cx="8686800" cy="892178"/>
          </a:xfrm>
        </p:spPr>
        <p:txBody>
          <a:bodyPr/>
          <a:lstStyle/>
          <a:p>
            <a:r>
              <a:rPr lang="en-US" sz="2800" dirty="0"/>
              <a:t>For script scheduling, add the following system specific packages &amp;  load a NLP model.</a:t>
            </a:r>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dirty="0"/>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7" name="Rectangle 6"/>
          <p:cNvSpPr/>
          <p:nvPr/>
        </p:nvSpPr>
        <p:spPr>
          <a:xfrm>
            <a:off x="485775" y="5657856"/>
            <a:ext cx="8158162" cy="4714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obtains a specific natural language model we will use in the lesson.  Its already installed too!</a:t>
            </a:r>
          </a:p>
        </p:txBody>
      </p:sp>
      <p:sp>
        <p:nvSpPr>
          <p:cNvPr id="8" name="TextBox 7"/>
          <p:cNvSpPr txBox="1"/>
          <p:nvPr/>
        </p:nvSpPr>
        <p:spPr>
          <a:xfrm>
            <a:off x="533399" y="1651642"/>
            <a:ext cx="8139113" cy="1477328"/>
          </a:xfrm>
          <a:prstGeom prst="rect">
            <a:avLst/>
          </a:prstGeom>
          <a:solidFill>
            <a:schemeClr val="bg1">
              <a:lumMod val="85000"/>
            </a:schemeClr>
          </a:solidFill>
        </p:spPr>
        <p:txBody>
          <a:bodyPr wrap="square" rtlCol="0">
            <a:spAutoFit/>
          </a:bodyPr>
          <a:lstStyle/>
          <a:p>
            <a:r>
              <a:rPr lang="en-US" dirty="0">
                <a:latin typeface="Consolas" panose="020B0609020204030204" pitchFamily="49" charset="0"/>
                <a:cs typeface="Consolas" panose="020B0609020204030204" pitchFamily="49" charset="0"/>
              </a:rPr>
              <a:t># WINDOWS Scheduler</a:t>
            </a:r>
          </a:p>
          <a:p>
            <a:r>
              <a:rPr lang="en-US" dirty="0" err="1">
                <a:latin typeface="Consolas" panose="020B0609020204030204" pitchFamily="49" charset="0"/>
                <a:cs typeface="Consolas" panose="020B0609020204030204" pitchFamily="49" charset="0"/>
              </a:rPr>
              <a:t>install.packages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taskscheduleR</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LINUX Scheduler</a:t>
            </a:r>
          </a:p>
          <a:p>
            <a:r>
              <a:rPr lang="en-US" dirty="0" err="1">
                <a:latin typeface="Consolas" panose="020B0609020204030204" pitchFamily="49" charset="0"/>
                <a:cs typeface="Consolas" panose="020B0609020204030204" pitchFamily="49" charset="0"/>
              </a:rPr>
              <a:t>install.packages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cronR</a:t>
            </a:r>
            <a:r>
              <a:rPr lang="en-US" dirty="0">
                <a:latin typeface="Consolas" panose="020B0609020204030204" pitchFamily="49" charset="0"/>
                <a:cs typeface="Consolas" panose="020B0609020204030204" pitchFamily="49" charset="0"/>
              </a:rPr>
              <a:t>')</a:t>
            </a:r>
          </a:p>
        </p:txBody>
      </p:sp>
      <p:sp>
        <p:nvSpPr>
          <p:cNvPr id="9" name="TextBox 8"/>
          <p:cNvSpPr txBox="1"/>
          <p:nvPr/>
        </p:nvSpPr>
        <p:spPr>
          <a:xfrm>
            <a:off x="500062" y="4304354"/>
            <a:ext cx="8139113" cy="1200329"/>
          </a:xfrm>
          <a:prstGeom prst="rect">
            <a:avLst/>
          </a:prstGeom>
          <a:solidFill>
            <a:schemeClr val="bg1">
              <a:lumMod val="85000"/>
            </a:schemeClr>
          </a:solidFill>
        </p:spPr>
        <p:txBody>
          <a:bodyPr wrap="square" rtlCol="0">
            <a:spAutoFit/>
          </a:bodyPr>
          <a:lstStyle/>
          <a:p>
            <a:r>
              <a:rPr lang="en-US" dirty="0">
                <a:latin typeface="Consolas" panose="020B0609020204030204" pitchFamily="49" charset="0"/>
                <a:cs typeface="Consolas" panose="020B0609020204030204" pitchFamily="49" charset="0"/>
              </a:rPr>
              <a:t># Get a NLP Model for use w/</a:t>
            </a:r>
            <a:r>
              <a:rPr lang="en-US" dirty="0" err="1">
                <a:latin typeface="Consolas" panose="020B0609020204030204" pitchFamily="49" charset="0"/>
                <a:cs typeface="Consolas" panose="020B0609020204030204" pitchFamily="49" charset="0"/>
              </a:rPr>
              <a:t>openNLP</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install.packages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openNLPmodels.en</a:t>
            </a:r>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repos = "http://datacube.wu.ac.at/", </a:t>
            </a:r>
          </a:p>
          <a:p>
            <a:r>
              <a:rPr lang="en-US" dirty="0">
                <a:latin typeface="Consolas" panose="020B0609020204030204" pitchFamily="49" charset="0"/>
                <a:cs typeface="Consolas" panose="020B0609020204030204" pitchFamily="49" charset="0"/>
              </a:rPr>
              <a:t>                 type = "source")</a:t>
            </a:r>
          </a:p>
        </p:txBody>
      </p:sp>
      <p:sp>
        <p:nvSpPr>
          <p:cNvPr id="10" name="Rectangle 9"/>
          <p:cNvSpPr/>
          <p:nvPr/>
        </p:nvSpPr>
        <p:spPr>
          <a:xfrm>
            <a:off x="509588" y="3195645"/>
            <a:ext cx="8158162" cy="4714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Don’t run this code either, your Linux server has the correct scheduler installed.</a:t>
            </a:r>
          </a:p>
        </p:txBody>
      </p:sp>
    </p:spTree>
    <p:extLst>
      <p:ext uri="{BB962C8B-B14F-4D97-AF65-F5344CB8AC3E}">
        <p14:creationId xmlns:p14="http://schemas.microsoft.com/office/powerpoint/2010/main" val="127876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 Twitter Profanity</a:t>
            </a:r>
          </a:p>
        </p:txBody>
      </p:sp>
      <p:sp>
        <p:nvSpPr>
          <p:cNvPr id="10" name="Content Placeholder 2"/>
          <p:cNvSpPr txBox="1">
            <a:spLocks/>
          </p:cNvSpPr>
          <p:nvPr/>
        </p:nvSpPr>
        <p:spPr>
          <a:xfrm>
            <a:off x="228600" y="1219200"/>
            <a:ext cx="8686800" cy="4906963"/>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chemeClr val="tx1"/>
                </a:solidFill>
                <a:latin typeface="Avenir Light"/>
                <a:ea typeface="+mn-ea"/>
                <a:cs typeface="Avenir Light"/>
              </a:defRPr>
            </a:lvl1pPr>
            <a:lvl2pPr marL="742950" indent="-285750" algn="l" defTabSz="457200" rtl="0" eaLnBrk="1" latinLnBrk="0" hangingPunct="1">
              <a:spcBef>
                <a:spcPct val="20000"/>
              </a:spcBef>
              <a:buFont typeface="Arial"/>
              <a:buChar char="–"/>
              <a:defRPr sz="2800" b="0" i="0" kern="1200">
                <a:solidFill>
                  <a:schemeClr val="tx1"/>
                </a:solidFill>
                <a:latin typeface="Avenir Light"/>
                <a:ea typeface="+mn-ea"/>
                <a:cs typeface="Avenir Light"/>
              </a:defRPr>
            </a:lvl2pPr>
            <a:lvl3pPr marL="1143000" indent="-228600" algn="l" defTabSz="457200" rtl="0" eaLnBrk="1" latinLnBrk="0" hangingPunct="1">
              <a:spcBef>
                <a:spcPct val="20000"/>
              </a:spcBef>
              <a:buFont typeface="Arial"/>
              <a:buChar char="•"/>
              <a:defRPr sz="2400" b="0" i="0" kern="1200">
                <a:solidFill>
                  <a:schemeClr val="tx1"/>
                </a:solidFill>
                <a:latin typeface="Avenir Light"/>
                <a:ea typeface="+mn-ea"/>
                <a:cs typeface="Avenir Light"/>
              </a:defRPr>
            </a:lvl3pPr>
            <a:lvl4pPr marL="16002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4pPr>
            <a:lvl5pPr marL="2057400" indent="-228600" algn="l" defTabSz="457200" rtl="0" eaLnBrk="1" latinLnBrk="0" hangingPunct="1">
              <a:spcBef>
                <a:spcPct val="20000"/>
              </a:spcBef>
              <a:buFont typeface="Arial"/>
              <a:buChar char="»"/>
              <a:defRPr sz="2000" b="0" i="0" kern="1200">
                <a:solidFill>
                  <a:schemeClr val="tx1"/>
                </a:solidFill>
                <a:latin typeface="Avenir Light"/>
                <a:ea typeface="+mn-ea"/>
                <a:cs typeface="Avenir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solidFill>
                  <a:prstClr val="black"/>
                </a:solidFill>
                <a:latin typeface="+mj-lt"/>
                <a:cs typeface="Arial Unicode MS" panose="020B0604020202020204" pitchFamily="34" charset="-128"/>
              </a:rPr>
              <a:t>Twitter demographics skew young and as a result have profanity that appear in the examples.  “Keyboard Courage” is rampant.</a:t>
            </a:r>
          </a:p>
          <a:p>
            <a:r>
              <a:rPr lang="en-US" sz="2800" b="1" dirty="0">
                <a:solidFill>
                  <a:prstClr val="black"/>
                </a:solidFill>
                <a:latin typeface="+mj-lt"/>
                <a:cs typeface="Arial Unicode MS" panose="020B0604020202020204" pitchFamily="34" charset="-128"/>
              </a:rPr>
              <a:t>It’s the easiest place to get a lot of messy text fast, if it is offensive feel free to talk to me and I will work to get you other texts for use on your own.  No offense is intended.</a:t>
            </a:r>
          </a:p>
          <a:p>
            <a:pPr marL="0" indent="0">
              <a:buFont typeface="Arial"/>
              <a:buNone/>
            </a:pPr>
            <a:endParaRPr lang="en-US" sz="2800" dirty="0">
              <a:solidFill>
                <a:prstClr val="black"/>
              </a:solidFill>
              <a:latin typeface="+mj-lt"/>
              <a:cs typeface="Arial Unicode MS" panose="020B0604020202020204" pitchFamily="34" charset="-128"/>
            </a:endParaRPr>
          </a:p>
        </p:txBody>
      </p:sp>
      <p:grpSp>
        <p:nvGrpSpPr>
          <p:cNvPr id="13" name="Group 12"/>
          <p:cNvGrpSpPr/>
          <p:nvPr/>
        </p:nvGrpSpPr>
        <p:grpSpPr>
          <a:xfrm>
            <a:off x="2581325" y="3881549"/>
            <a:ext cx="3981350" cy="1954320"/>
            <a:chOff x="1969548" y="3881549"/>
            <a:chExt cx="3981350" cy="1954320"/>
          </a:xfrm>
        </p:grpSpPr>
        <p:pic>
          <p:nvPicPr>
            <p:cNvPr id="11" name="Picture 10"/>
            <p:cNvPicPr>
              <a:picLocks noChangeAspect="1"/>
            </p:cNvPicPr>
            <p:nvPr/>
          </p:nvPicPr>
          <p:blipFill>
            <a:blip r:embed="rId2"/>
            <a:stretch>
              <a:fillRect/>
            </a:stretch>
          </p:blipFill>
          <p:spPr>
            <a:xfrm>
              <a:off x="1969548" y="4794863"/>
              <a:ext cx="1280448" cy="1041006"/>
            </a:xfrm>
            <a:prstGeom prst="rect">
              <a:avLst/>
            </a:prstGeom>
          </p:spPr>
        </p:pic>
        <p:sp>
          <p:nvSpPr>
            <p:cNvPr id="12" name="Oval Callout 11"/>
            <p:cNvSpPr/>
            <p:nvPr/>
          </p:nvSpPr>
          <p:spPr>
            <a:xfrm>
              <a:off x="3933123" y="3881549"/>
              <a:ext cx="2017775" cy="819324"/>
            </a:xfrm>
            <a:prstGeom prst="wedgeEllipseCallout">
              <a:avLst>
                <a:gd name="adj1" fmla="val -77686"/>
                <a:gd name="adj2" fmla="val 70000"/>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Arial Unicode MS" panose="020B0604020202020204" pitchFamily="34" charset="-128"/>
                </a:rPr>
                <a:t>#%@*!!!</a:t>
              </a:r>
            </a:p>
          </p:txBody>
        </p:sp>
      </p:grpSp>
      <p:sp>
        <p:nvSpPr>
          <p:cNvPr id="7" name="Date Placeholder 1"/>
          <p:cNvSpPr>
            <a:spLocks noGrp="1"/>
          </p:cNvSpPr>
          <p:nvPr>
            <p:ph type="dt" sz="half" idx="10"/>
          </p:nvPr>
        </p:nvSpPr>
        <p:spPr>
          <a:xfrm>
            <a:off x="628650" y="6327775"/>
            <a:ext cx="2057400" cy="365125"/>
          </a:xfrm>
        </p:spPr>
        <p:txBody>
          <a:bodyPr/>
          <a:lstStyle/>
          <a:p>
            <a:fld id="{6700A58B-DD98-43D0-B791-721480A02982}" type="datetime1">
              <a:rPr lang="en-US" smtClean="0"/>
              <a:t>7/16/2018</a:t>
            </a:fld>
            <a:endParaRPr lang="en-US"/>
          </a:p>
        </p:txBody>
      </p:sp>
      <p:sp>
        <p:nvSpPr>
          <p:cNvPr id="8" name="Footer Placeholder 4"/>
          <p:cNvSpPr>
            <a:spLocks noGrp="1"/>
          </p:cNvSpPr>
          <p:nvPr>
            <p:ph type="ftr" sz="quarter" idx="3"/>
          </p:nvPr>
        </p:nvSpPr>
        <p:spPr>
          <a:xfrm>
            <a:off x="3028950" y="6327775"/>
            <a:ext cx="3086100" cy="365125"/>
          </a:xfrm>
        </p:spPr>
        <p:txBody>
          <a:bodyPr/>
          <a:lstStyle/>
          <a:p>
            <a:r>
              <a:rPr lang="en-US"/>
              <a:t>Kwartler CSCI S-96</a:t>
            </a:r>
            <a:endParaRPr lang="en-US" dirty="0"/>
          </a:p>
        </p:txBody>
      </p:sp>
      <p:sp>
        <p:nvSpPr>
          <p:cNvPr id="9" name="Slide Number Placeholder 3"/>
          <p:cNvSpPr>
            <a:spLocks noGrp="1"/>
          </p:cNvSpPr>
          <p:nvPr>
            <p:ph type="sldNum" sz="quarter" idx="12"/>
          </p:nvPr>
        </p:nvSpPr>
        <p:spPr>
          <a:xfrm>
            <a:off x="6457950" y="6356351"/>
            <a:ext cx="857250" cy="365125"/>
          </a:xfrm>
        </p:spPr>
        <p:txBody>
          <a:bodyPr/>
          <a:lstStyle/>
          <a:p>
            <a:r>
              <a:rPr lang="en-US" dirty="0"/>
              <a:t>14</a:t>
            </a:r>
          </a:p>
        </p:txBody>
      </p:sp>
    </p:spTree>
    <p:extLst>
      <p:ext uri="{BB962C8B-B14F-4D97-AF65-F5344CB8AC3E}">
        <p14:creationId xmlns:p14="http://schemas.microsoft.com/office/powerpoint/2010/main" val="1829292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sz="3600" dirty="0"/>
              <a:t>1_Keyword_Scanning.R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TextBox 5"/>
          <p:cNvSpPr txBox="1"/>
          <p:nvPr/>
        </p:nvSpPr>
        <p:spPr>
          <a:xfrm>
            <a:off x="4184734" y="1285610"/>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pSp>
        <p:nvGrpSpPr>
          <p:cNvPr id="7" name="Group 6"/>
          <p:cNvGrpSpPr/>
          <p:nvPr/>
        </p:nvGrpSpPr>
        <p:grpSpPr>
          <a:xfrm>
            <a:off x="397126" y="1443275"/>
            <a:ext cx="8426834" cy="805489"/>
            <a:chOff x="397126" y="881880"/>
            <a:chExt cx="5855599" cy="805489"/>
          </a:xfrm>
        </p:grpSpPr>
        <p:sp>
          <p:nvSpPr>
            <p:cNvPr id="8" name="Rectangle 7"/>
            <p:cNvSpPr/>
            <p:nvPr/>
          </p:nvSpPr>
          <p:spPr>
            <a:xfrm>
              <a:off x="473842" y="1155940"/>
              <a:ext cx="5778883"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grepl</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9" name="TextBox 8"/>
            <p:cNvSpPr txBox="1"/>
            <p:nvPr/>
          </p:nvSpPr>
          <p:spPr>
            <a:xfrm>
              <a:off x="397126" y="881880"/>
              <a:ext cx="5357582"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a vector of T/F if the pattern is present at least once</a:t>
              </a:r>
            </a:p>
          </p:txBody>
        </p:sp>
      </p:grpSp>
      <p:grpSp>
        <p:nvGrpSpPr>
          <p:cNvPr id="10" name="Group 9"/>
          <p:cNvGrpSpPr/>
          <p:nvPr/>
        </p:nvGrpSpPr>
        <p:grpSpPr>
          <a:xfrm>
            <a:off x="405650" y="3005334"/>
            <a:ext cx="8418310" cy="814012"/>
            <a:chOff x="405650" y="3096057"/>
            <a:chExt cx="5847075" cy="814012"/>
          </a:xfrm>
        </p:grpSpPr>
        <p:sp>
          <p:nvSpPr>
            <p:cNvPr id="11" name="Rectangle 10"/>
            <p:cNvSpPr/>
            <p:nvPr/>
          </p:nvSpPr>
          <p:spPr>
            <a:xfrm>
              <a:off x="473842" y="3378640"/>
              <a:ext cx="5778883"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grep</a:t>
              </a:r>
              <a:r>
                <a:rPr lang="en-US" sz="1800" kern="1200" dirty="0">
                  <a:solidFill>
                    <a:prstClr val="white"/>
                  </a:solidFill>
                  <a:latin typeface="Consolas" panose="020B0609020204030204" pitchFamily="49" charset="0"/>
                  <a:cs typeface="Consolas" panose="020B0609020204030204" pitchFamily="49" charset="0"/>
                </a:rPr>
                <a:t>(“pattern”, searchable object, </a:t>
              </a:r>
              <a:r>
                <a:rPr lang="en-US" sz="1800" kern="1200" dirty="0" err="1">
                  <a:solidFill>
                    <a:prstClr val="white"/>
                  </a:solidFill>
                  <a:latin typeface="Consolas" panose="020B0609020204030204" pitchFamily="49" charset="0"/>
                  <a:cs typeface="Consolas" panose="020B0609020204030204" pitchFamily="49" charset="0"/>
                </a:rPr>
                <a:t>ignore.case</a:t>
              </a:r>
              <a:r>
                <a:rPr lang="en-US" sz="1800" kern="1200" dirty="0">
                  <a:solidFill>
                    <a:prstClr val="white"/>
                  </a:solidFill>
                  <a:latin typeface="Consolas" panose="020B0609020204030204" pitchFamily="49" charset="0"/>
                  <a:cs typeface="Consolas" panose="020B0609020204030204" pitchFamily="49" charset="0"/>
                </a:rPr>
                <a:t>=TRUE)</a:t>
              </a:r>
            </a:p>
          </p:txBody>
        </p:sp>
        <p:sp>
          <p:nvSpPr>
            <p:cNvPr id="12" name="TextBox 11"/>
            <p:cNvSpPr txBox="1"/>
            <p:nvPr/>
          </p:nvSpPr>
          <p:spPr>
            <a:xfrm>
              <a:off x="405650" y="3096057"/>
              <a:ext cx="4660250"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grep</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returns the position of the pattern in the document</a:t>
              </a:r>
            </a:p>
          </p:txBody>
        </p:sp>
      </p:grpSp>
      <p:sp>
        <p:nvSpPr>
          <p:cNvPr id="13" name="TextBox 12"/>
          <p:cNvSpPr txBox="1"/>
          <p:nvPr/>
        </p:nvSpPr>
        <p:spPr>
          <a:xfrm>
            <a:off x="431222" y="1164341"/>
            <a:ext cx="2749471"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Basic R Unix Commands</a:t>
            </a:r>
          </a:p>
        </p:txBody>
      </p:sp>
      <p:sp>
        <p:nvSpPr>
          <p:cNvPr id="14" name="TextBox 13"/>
          <p:cNvSpPr txBox="1"/>
          <p:nvPr/>
        </p:nvSpPr>
        <p:spPr>
          <a:xfrm>
            <a:off x="414174" y="4419586"/>
            <a:ext cx="2861818"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“library(</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stringi</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Functions</a:t>
            </a:r>
          </a:p>
        </p:txBody>
      </p:sp>
      <p:grpSp>
        <p:nvGrpSpPr>
          <p:cNvPr id="15" name="Group 14"/>
          <p:cNvGrpSpPr/>
          <p:nvPr/>
        </p:nvGrpSpPr>
        <p:grpSpPr>
          <a:xfrm>
            <a:off x="405650" y="4729257"/>
            <a:ext cx="8311630" cy="805489"/>
            <a:chOff x="405650" y="2078856"/>
            <a:chExt cx="5847075" cy="805489"/>
          </a:xfrm>
        </p:grpSpPr>
        <p:sp>
          <p:nvSpPr>
            <p:cNvPr id="16" name="Rectangle 15"/>
            <p:cNvSpPr/>
            <p:nvPr/>
          </p:nvSpPr>
          <p:spPr>
            <a:xfrm>
              <a:off x="473842" y="2352916"/>
              <a:ext cx="5778883"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800" kern="1200" dirty="0" err="1">
                  <a:solidFill>
                    <a:prstClr val="white"/>
                  </a:solidFill>
                  <a:latin typeface="Consolas" panose="020B0609020204030204" pitchFamily="49" charset="0"/>
                  <a:cs typeface="Consolas" panose="020B0609020204030204" pitchFamily="49" charset="0"/>
                </a:rPr>
                <a:t>stri_count</a:t>
              </a:r>
              <a:r>
                <a:rPr lang="en-US" sz="1800" kern="1200" dirty="0">
                  <a:solidFill>
                    <a:prstClr val="white"/>
                  </a:solidFill>
                  <a:latin typeface="Consolas" panose="020B0609020204030204" pitchFamily="49" charset="0"/>
                  <a:cs typeface="Consolas" panose="020B0609020204030204" pitchFamily="49" charset="0"/>
                </a:rPr>
                <a:t>(searchable object, fixed=“pattern”)</a:t>
              </a:r>
            </a:p>
          </p:txBody>
        </p:sp>
        <p:sp>
          <p:nvSpPr>
            <p:cNvPr id="17" name="TextBox 16"/>
            <p:cNvSpPr txBox="1"/>
            <p:nvPr/>
          </p:nvSpPr>
          <p:spPr>
            <a:xfrm>
              <a:off x="405650" y="2078856"/>
              <a:ext cx="4621778" cy="307777"/>
            </a:xfrm>
            <a:prstGeom prst="rect">
              <a:avLst/>
            </a:prstGeom>
            <a:noFill/>
          </p:spPr>
          <p:txBody>
            <a:bodyPr wrap="none" rtlCol="0">
              <a:spAutoFit/>
            </a:bodyPr>
            <a:lstStyle/>
            <a:p>
              <a:pPr defTabSz="457200"/>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stri_count</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counts the number of patterns in a document</a:t>
              </a:r>
            </a:p>
          </p:txBody>
        </p:sp>
      </p:grpSp>
      <p:pic>
        <p:nvPicPr>
          <p:cNvPr id="18" name="Picture 17" descr="Screen Shot 2015-05-26 at 9.25.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2" y="2248764"/>
            <a:ext cx="8229600" cy="417524"/>
          </a:xfrm>
          <a:prstGeom prst="rect">
            <a:avLst/>
          </a:prstGeom>
        </p:spPr>
      </p:pic>
      <p:pic>
        <p:nvPicPr>
          <p:cNvPr id="19" name="Picture 18" descr="Screen Shot 2015-05-26 at 9.27.0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42" y="3808176"/>
            <a:ext cx="3213100" cy="203200"/>
          </a:xfrm>
          <a:prstGeom prst="rect">
            <a:avLst/>
          </a:prstGeom>
        </p:spPr>
      </p:pic>
      <p:pic>
        <p:nvPicPr>
          <p:cNvPr id="20" name="Picture 19" descr="Screen Shot 2015-05-26 at 9.28.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 y="5638786"/>
            <a:ext cx="8229600" cy="361040"/>
          </a:xfrm>
          <a:prstGeom prst="rect">
            <a:avLst/>
          </a:prstGeom>
        </p:spPr>
      </p:pic>
    </p:spTree>
    <p:extLst>
      <p:ext uri="{BB962C8B-B14F-4D97-AF65-F5344CB8AC3E}">
        <p14:creationId xmlns:p14="http://schemas.microsoft.com/office/powerpoint/2010/main" val="371983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Open 1_Keyword_Scanning.R</a:t>
            </a:r>
          </a:p>
        </p:txBody>
      </p:sp>
      <p:sp>
        <p:nvSpPr>
          <p:cNvPr id="4" name="Slide Number Placeholder 3"/>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1604151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Remember This?</a:t>
            </a:r>
          </a:p>
        </p:txBody>
      </p:sp>
      <p:sp>
        <p:nvSpPr>
          <p:cNvPr id="4" name="Slide Number Placeholder 3"/>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6" name="Picture 5"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2266475" y="1025394"/>
            <a:ext cx="4111773" cy="5235760"/>
          </a:xfrm>
          <a:prstGeom prst="rect">
            <a:avLst/>
          </a:prstGeom>
        </p:spPr>
      </p:pic>
      <p:pic>
        <p:nvPicPr>
          <p:cNvPr id="7" name="Picture 6"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r="83302"/>
          <a:stretch/>
        </p:blipFill>
        <p:spPr>
          <a:xfrm>
            <a:off x="6019620" y="907300"/>
            <a:ext cx="815619" cy="5235760"/>
          </a:xfrm>
          <a:prstGeom prst="rect">
            <a:avLst/>
          </a:prstGeom>
        </p:spPr>
      </p:pic>
    </p:spTree>
    <p:extLst>
      <p:ext uri="{BB962C8B-B14F-4D97-AF65-F5344CB8AC3E}">
        <p14:creationId xmlns:p14="http://schemas.microsoft.com/office/powerpoint/2010/main" val="909791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R for Cleaning Steps</a:t>
            </a:r>
          </a:p>
        </p:txBody>
      </p:sp>
      <p:sp>
        <p:nvSpPr>
          <p:cNvPr id="4" name="Slide Number Placeholder 3"/>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8" name="TextBox 7"/>
          <p:cNvSpPr txBox="1"/>
          <p:nvPr/>
        </p:nvSpPr>
        <p:spPr>
          <a:xfrm>
            <a:off x="2943038" y="3989900"/>
            <a:ext cx="506870"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articles</a:t>
            </a:r>
          </a:p>
        </p:txBody>
      </p:sp>
      <p:sp>
        <p:nvSpPr>
          <p:cNvPr id="9" name="TextBox 8"/>
          <p:cNvSpPr txBox="1"/>
          <p:nvPr/>
        </p:nvSpPr>
        <p:spPr>
          <a:xfrm>
            <a:off x="1301053" y="3765264"/>
            <a:ext cx="435476" cy="213597"/>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blogs</a:t>
            </a:r>
          </a:p>
        </p:txBody>
      </p:sp>
      <p:sp>
        <p:nvSpPr>
          <p:cNvPr id="10" name="TextBox 9"/>
          <p:cNvSpPr txBox="1"/>
          <p:nvPr/>
        </p:nvSpPr>
        <p:spPr>
          <a:xfrm>
            <a:off x="1733358" y="4053940"/>
            <a:ext cx="529312" cy="213585"/>
          </a:xfrm>
          <a:prstGeom prst="rect">
            <a:avLst/>
          </a:prstGeom>
          <a:noFill/>
        </p:spPr>
        <p:txBody>
          <a:bodyPr wrap="none" rtlCol="0">
            <a:spAutoFit/>
          </a:bodyPr>
          <a:lstStyle/>
          <a:p>
            <a:pPr defTabSz="457200"/>
            <a:r>
              <a:rPr lang="en-US" sz="788"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reviews</a:t>
            </a:r>
          </a:p>
        </p:txBody>
      </p:sp>
      <p:grpSp>
        <p:nvGrpSpPr>
          <p:cNvPr id="12" name="Group 11"/>
          <p:cNvGrpSpPr/>
          <p:nvPr/>
        </p:nvGrpSpPr>
        <p:grpSpPr>
          <a:xfrm>
            <a:off x="1820166" y="2812253"/>
            <a:ext cx="1493520" cy="1706896"/>
            <a:chOff x="472107" y="1985837"/>
            <a:chExt cx="1493520" cy="1706896"/>
          </a:xfrm>
        </p:grpSpPr>
        <p:sp>
          <p:nvSpPr>
            <p:cNvPr id="13" name="Chevron 12"/>
            <p:cNvSpPr/>
            <p:nvPr/>
          </p:nvSpPr>
          <p:spPr>
            <a:xfrm>
              <a:off x="47210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sp>
          <p:nvSpPr>
            <p:cNvPr id="14" name="Chevron 13"/>
            <p:cNvSpPr/>
            <p:nvPr/>
          </p:nvSpPr>
          <p:spPr>
            <a:xfrm>
              <a:off x="1071547" y="1985837"/>
              <a:ext cx="894080" cy="1706896"/>
            </a:xfrm>
            <a:prstGeom prst="chevron">
              <a:avLst>
                <a:gd name="adj" fmla="val 62310"/>
              </a:avLst>
            </a:prstGeom>
            <a:solidFill>
              <a:srgbClr val="CCC1DA"/>
            </a:solidFill>
          </p:spPr>
          <p:style>
            <a:lnRef idx="0">
              <a:schemeClr val="accent1">
                <a:tint val="60000"/>
                <a:hueOff val="0"/>
                <a:satOff val="0"/>
                <a:lumOff val="0"/>
                <a:alphaOff val="0"/>
              </a:schemeClr>
            </a:lnRef>
            <a:fillRef idx="3">
              <a:scrgbClr r="0" g="0" b="0"/>
            </a:fillRef>
            <a:effectRef idx="2">
              <a:schemeClr val="accent1">
                <a:tint val="60000"/>
                <a:hueOff val="0"/>
                <a:satOff val="0"/>
                <a:lumOff val="0"/>
                <a:alphaOff val="0"/>
              </a:schemeClr>
            </a:effectRef>
            <a:fontRef idx="minor">
              <a:schemeClr val="lt1"/>
            </a:fontRef>
          </p:style>
        </p:sp>
        <p:pic>
          <p:nvPicPr>
            <p:cNvPr id="15" name="Picture 14" descr="Rlogo-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706" y="2373562"/>
              <a:ext cx="1205351" cy="914400"/>
            </a:xfrm>
            <a:prstGeom prst="rect">
              <a:avLst/>
            </a:prstGeom>
          </p:spPr>
        </p:pic>
      </p:grpSp>
      <p:grpSp>
        <p:nvGrpSpPr>
          <p:cNvPr id="16" name="Group 15"/>
          <p:cNvGrpSpPr/>
          <p:nvPr/>
        </p:nvGrpSpPr>
        <p:grpSpPr>
          <a:xfrm>
            <a:off x="3396472" y="1266745"/>
            <a:ext cx="4122706" cy="1200329"/>
            <a:chOff x="3169647" y="752374"/>
            <a:chExt cx="4122706" cy="1200329"/>
          </a:xfrm>
        </p:grpSpPr>
        <p:sp>
          <p:nvSpPr>
            <p:cNvPr id="17" name="TextBox 16"/>
            <p:cNvSpPr txBox="1"/>
            <p:nvPr/>
          </p:nvSpPr>
          <p:spPr>
            <a:xfrm>
              <a:off x="3373473" y="752374"/>
              <a:ext cx="3918880" cy="1200329"/>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I’m going to have a nice glass of Chardonnay and wind down with a good book in the corner of the county :-)</a:t>
              </a:r>
            </a:p>
          </p:txBody>
        </p:sp>
        <p:pic>
          <p:nvPicPr>
            <p:cNvPr id="18" name="Picture 17"/>
            <p:cNvPicPr>
              <a:picLocks noChangeAspect="1"/>
            </p:cNvPicPr>
            <p:nvPr/>
          </p:nvPicPr>
          <p:blipFill>
            <a:blip r:embed="rId3"/>
            <a:stretch>
              <a:fillRect/>
            </a:stretch>
          </p:blipFill>
          <p:spPr>
            <a:xfrm>
              <a:off x="3169647" y="860461"/>
              <a:ext cx="274246" cy="222963"/>
            </a:xfrm>
            <a:prstGeom prst="rect">
              <a:avLst/>
            </a:prstGeom>
          </p:spPr>
        </p:pic>
      </p:grpSp>
      <p:grpSp>
        <p:nvGrpSpPr>
          <p:cNvPr id="19" name="Group 18"/>
          <p:cNvGrpSpPr/>
          <p:nvPr/>
        </p:nvGrpSpPr>
        <p:grpSpPr>
          <a:xfrm>
            <a:off x="3606863" y="2650812"/>
            <a:ext cx="3701924" cy="2292663"/>
            <a:chOff x="3770719" y="1952703"/>
            <a:chExt cx="2443298" cy="1515429"/>
          </a:xfrm>
        </p:grpSpPr>
        <p:sp>
          <p:nvSpPr>
            <p:cNvPr id="20" name="Down Arrow 19"/>
            <p:cNvSpPr/>
            <p:nvPr/>
          </p:nvSpPr>
          <p:spPr>
            <a:xfrm>
              <a:off x="4764720" y="1952703"/>
              <a:ext cx="415220" cy="1515429"/>
            </a:xfrm>
            <a:prstGeom prst="downArrow">
              <a:avLst/>
            </a:prstGeom>
            <a:solidFill>
              <a:srgbClr val="A6A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TextBox 20"/>
            <p:cNvSpPr txBox="1"/>
            <p:nvPr/>
          </p:nvSpPr>
          <p:spPr>
            <a:xfrm>
              <a:off x="3770719" y="2125642"/>
              <a:ext cx="2443298" cy="1169551"/>
            </a:xfrm>
            <a:prstGeom prst="rect">
              <a:avLst/>
            </a:prstGeom>
            <a:noFill/>
          </p:spPr>
          <p:txBody>
            <a:bodyPr wrap="none" rtlCol="0">
              <a:spAutoFit/>
            </a:bodyPr>
            <a:lstStyle/>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Punctuation</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extra white space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Numbers</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Make Lower Case</a:t>
              </a:r>
            </a:p>
            <a:p>
              <a:pPr marL="109538" indent="-109538" defTabSz="457200">
                <a:buFont typeface="+mj-lt"/>
                <a:buAutoNum type="arabicPeriod"/>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Remove “stop” words</a:t>
              </a:r>
            </a:p>
          </p:txBody>
        </p:sp>
      </p:grpSp>
      <p:grpSp>
        <p:nvGrpSpPr>
          <p:cNvPr id="22" name="Group 21"/>
          <p:cNvGrpSpPr/>
          <p:nvPr/>
        </p:nvGrpSpPr>
        <p:grpSpPr>
          <a:xfrm>
            <a:off x="3396472" y="4989331"/>
            <a:ext cx="4122706" cy="923330"/>
            <a:chOff x="3169647" y="752374"/>
            <a:chExt cx="4122706" cy="923330"/>
          </a:xfrm>
        </p:grpSpPr>
        <p:sp>
          <p:nvSpPr>
            <p:cNvPr id="23" name="TextBox 22"/>
            <p:cNvSpPr txBox="1"/>
            <p:nvPr/>
          </p:nvSpPr>
          <p:spPr>
            <a:xfrm>
              <a:off x="3373473" y="752374"/>
              <a:ext cx="3918880"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tomorrow going nice glass chardonnay wind down good book corner county</a:t>
              </a:r>
            </a:p>
          </p:txBody>
        </p:sp>
        <p:pic>
          <p:nvPicPr>
            <p:cNvPr id="24" name="Picture 23"/>
            <p:cNvPicPr>
              <a:picLocks noChangeAspect="1"/>
            </p:cNvPicPr>
            <p:nvPr/>
          </p:nvPicPr>
          <p:blipFill>
            <a:blip r:embed="rId3"/>
            <a:stretch>
              <a:fillRect/>
            </a:stretch>
          </p:blipFill>
          <p:spPr>
            <a:xfrm>
              <a:off x="3169647" y="860461"/>
              <a:ext cx="274246" cy="222963"/>
            </a:xfrm>
            <a:prstGeom prst="rect">
              <a:avLst/>
            </a:prstGeom>
          </p:spPr>
        </p:pic>
      </p:grpSp>
    </p:spTree>
    <p:extLst>
      <p:ext uri="{BB962C8B-B14F-4D97-AF65-F5344CB8AC3E}">
        <p14:creationId xmlns:p14="http://schemas.microsoft.com/office/powerpoint/2010/main" val="4153628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92786"/>
            <a:ext cx="2057400" cy="365125"/>
          </a:xfrm>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Library TM Functions</a:t>
            </a:r>
          </a:p>
        </p:txBody>
      </p:sp>
      <p:sp>
        <p:nvSpPr>
          <p:cNvPr id="4" name="Slide Number Placeholder 3"/>
          <p:cNvSpPr>
            <a:spLocks noGrp="1"/>
          </p:cNvSpPr>
          <p:nvPr>
            <p:ph type="sldNum" sz="quarter" idx="12"/>
          </p:nvPr>
        </p:nvSpPr>
        <p:spPr>
          <a:xfrm>
            <a:off x="6457950" y="5692786"/>
            <a:ext cx="857250" cy="365125"/>
          </a:xfrm>
        </p:spPr>
        <p:txBody>
          <a:bodyPr/>
          <a:lstStyle/>
          <a:p>
            <a:fld id="{37290FF7-652B-4475-AEAB-8B1A5D23AE09}" type="slidenum">
              <a:rPr lang="en-US" smtClean="0"/>
              <a:t>19</a:t>
            </a:fld>
            <a:endParaRPr lang="en-US"/>
          </a:p>
        </p:txBody>
      </p:sp>
      <p:sp>
        <p:nvSpPr>
          <p:cNvPr id="5" name="Footer Placeholder 4"/>
          <p:cNvSpPr>
            <a:spLocks noGrp="1"/>
          </p:cNvSpPr>
          <p:nvPr>
            <p:ph type="ftr" sz="quarter" idx="3"/>
          </p:nvPr>
        </p:nvSpPr>
        <p:spPr>
          <a:xfrm>
            <a:off x="3028950" y="5692786"/>
            <a:ext cx="3086100" cy="365125"/>
          </a:xfrm>
        </p:spPr>
        <p:txBody>
          <a:bodyPr/>
          <a:lstStyle/>
          <a:p>
            <a:r>
              <a:rPr lang="en-US"/>
              <a:t>Kwartler CSCI S-96</a:t>
            </a:r>
            <a:endParaRPr lang="en-US" dirty="0"/>
          </a:p>
        </p:txBody>
      </p:sp>
      <p:grpSp>
        <p:nvGrpSpPr>
          <p:cNvPr id="7" name="Group 6"/>
          <p:cNvGrpSpPr/>
          <p:nvPr/>
        </p:nvGrpSpPr>
        <p:grpSpPr>
          <a:xfrm>
            <a:off x="397125" y="1159404"/>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schemeClr val="bg1"/>
                  </a:solidFill>
                  <a:latin typeface="Consolas" panose="020B0609020204030204" pitchFamily="49" charset="0"/>
                  <a:cs typeface="Consolas" panose="020B0609020204030204" pitchFamily="49" charset="0"/>
                </a:rPr>
                <a:t>VCorpus</a:t>
              </a:r>
              <a:r>
                <a:rPr lang="en-US" sz="1800" kern="1200" dirty="0">
                  <a:solidFill>
                    <a:schemeClr val="bg1"/>
                  </a:solidFill>
                  <a:latin typeface="Consolas" panose="020B0609020204030204" pitchFamily="49" charset="0"/>
                  <a:cs typeface="Consolas" panose="020B0609020204030204" pitchFamily="49" charset="0"/>
                </a:rPr>
                <a:t>(source)</a:t>
              </a:r>
            </a:p>
          </p:txBody>
        </p:sp>
      </p:grpSp>
      <p:grpSp>
        <p:nvGrpSpPr>
          <p:cNvPr id="10" name="Group 9"/>
          <p:cNvGrpSpPr/>
          <p:nvPr/>
        </p:nvGrpSpPr>
        <p:grpSpPr>
          <a:xfrm>
            <a:off x="405650" y="1929323"/>
            <a:ext cx="8113984" cy="814012"/>
            <a:chOff x="405650" y="2070333"/>
            <a:chExt cx="8113984" cy="814012"/>
          </a:xfrm>
        </p:grpSpPr>
        <p:sp>
          <p:nvSpPr>
            <p:cNvPr id="11" name="Rectangle 10"/>
            <p:cNvSpPr/>
            <p:nvPr/>
          </p:nvSpPr>
          <p:spPr>
            <a:xfrm>
              <a:off x="473842" y="2352916"/>
              <a:ext cx="8045792" cy="53142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kern="1200" dirty="0" err="1">
                  <a:solidFill>
                    <a:schemeClr val="bg1"/>
                  </a:solidFill>
                  <a:latin typeface="+mj-lt"/>
                  <a:cs typeface="Consolas" panose="020B0609020204030204" pitchFamily="49" charset="0"/>
                </a:rPr>
                <a:t>tm_map</a:t>
              </a:r>
              <a:r>
                <a:rPr lang="en-US" sz="1600" kern="1200" dirty="0">
                  <a:solidFill>
                    <a:schemeClr val="bg1"/>
                  </a:solidFill>
                  <a:latin typeface="+mj-lt"/>
                  <a:cs typeface="Consolas" panose="020B0609020204030204" pitchFamily="49" charset="0"/>
                </a:rPr>
                <a:t>(corpus, function)</a:t>
              </a:r>
            </a:p>
          </p:txBody>
        </p:sp>
        <p:sp>
          <p:nvSpPr>
            <p:cNvPr id="12" name="TextBox 11"/>
            <p:cNvSpPr txBox="1"/>
            <p:nvPr/>
          </p:nvSpPr>
          <p:spPr>
            <a:xfrm>
              <a:off x="405650" y="2070333"/>
              <a:ext cx="4571701" cy="338554"/>
            </a:xfrm>
            <a:prstGeom prst="rect">
              <a:avLst/>
            </a:prstGeom>
            <a:noFill/>
          </p:spPr>
          <p:txBody>
            <a:bodyPr wrap="none" rtlCol="0">
              <a:spAutoFit/>
            </a:bodyPr>
            <a:lstStyle/>
            <a:p>
              <a:pPr defTabSz="457200"/>
              <a:r>
                <a:rPr lang="en-US" sz="1600" kern="1200" dirty="0" err="1">
                  <a:latin typeface="+mj-lt"/>
                  <a:ea typeface="Arial Unicode MS" panose="020B0604020202020204" pitchFamily="34" charset="-128"/>
                  <a:cs typeface="Arial Unicode MS" panose="020B0604020202020204" pitchFamily="34" charset="-128"/>
                </a:rPr>
                <a:t>tm_map</a:t>
              </a:r>
              <a:r>
                <a:rPr lang="en-US" sz="1600" kern="1200" dirty="0">
                  <a:latin typeface="+mj-lt"/>
                  <a:ea typeface="Arial Unicode MS" panose="020B0604020202020204" pitchFamily="34" charset="-128"/>
                  <a:cs typeface="Arial Unicode MS" panose="020B0604020202020204" pitchFamily="34" charset="-128"/>
                </a:rPr>
                <a:t> applies the transformations for the cleaning </a:t>
              </a:r>
            </a:p>
          </p:txBody>
        </p:sp>
      </p:grpSp>
      <p:sp>
        <p:nvSpPr>
          <p:cNvPr id="14" name="TextBox 13"/>
          <p:cNvSpPr txBox="1"/>
          <p:nvPr/>
        </p:nvSpPr>
        <p:spPr>
          <a:xfrm>
            <a:off x="414174" y="4968214"/>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6" name="Rectangle 15"/>
          <p:cNvSpPr/>
          <p:nvPr/>
        </p:nvSpPr>
        <p:spPr>
          <a:xfrm>
            <a:off x="428625" y="3587811"/>
            <a:ext cx="8029574" cy="114300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removePunctuation</a:t>
            </a:r>
            <a:r>
              <a:rPr lang="en-US" sz="1400" kern="1200" dirty="0">
                <a:solidFill>
                  <a:schemeClr val="bg1"/>
                </a:solidFill>
                <a:latin typeface="Consolas" panose="020B0609020204030204" pitchFamily="49" charset="0"/>
                <a:cs typeface="Consolas" panose="020B0609020204030204" pitchFamily="49" charset="0"/>
              </a:rPr>
              <a:t>) - removes punctuation from the documents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stripWhitespace</a:t>
            </a:r>
            <a:r>
              <a:rPr lang="en-US" sz="1400" kern="1200" dirty="0">
                <a:solidFill>
                  <a:schemeClr val="bg1"/>
                </a:solidFill>
                <a:latin typeface="Consolas" panose="020B0609020204030204" pitchFamily="49" charset="0"/>
                <a:cs typeface="Consolas" panose="020B0609020204030204" pitchFamily="49" charset="0"/>
              </a:rPr>
              <a:t>) - extra spaces, tabs are removed</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removeNumbers</a:t>
            </a:r>
            <a:r>
              <a:rPr lang="en-US" sz="1400" kern="1200" dirty="0">
                <a:solidFill>
                  <a:schemeClr val="bg1"/>
                </a:solidFill>
                <a:latin typeface="Consolas" panose="020B0609020204030204" pitchFamily="49" charset="0"/>
                <a:cs typeface="Consolas" panose="020B0609020204030204" pitchFamily="49" charset="0"/>
              </a:rPr>
              <a:t>) - removes numbers</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content_transformer</a:t>
            </a:r>
            <a:r>
              <a:rPr lang="en-US" sz="1400" kern="1200" dirty="0">
                <a:solidFill>
                  <a:schemeClr val="bg1"/>
                </a:solidFill>
                <a:latin typeface="Consolas" panose="020B0609020204030204" pitchFamily="49" charset="0"/>
                <a:cs typeface="Consolas" panose="020B0609020204030204" pitchFamily="49" charset="0"/>
              </a:rPr>
              <a:t>(</a:t>
            </a:r>
            <a:r>
              <a:rPr lang="en-US" sz="1400" kern="1200" dirty="0" err="1">
                <a:solidFill>
                  <a:schemeClr val="bg1"/>
                </a:solidFill>
                <a:latin typeface="Consolas" panose="020B0609020204030204" pitchFamily="49" charset="0"/>
                <a:cs typeface="Consolas" panose="020B0609020204030204" pitchFamily="49" charset="0"/>
              </a:rPr>
              <a:t>tolower</a:t>
            </a:r>
            <a:r>
              <a:rPr lang="en-US" sz="1400" kern="1200" dirty="0">
                <a:solidFill>
                  <a:schemeClr val="bg1"/>
                </a:solidFill>
                <a:latin typeface="Consolas" panose="020B0609020204030204" pitchFamily="49" charset="0"/>
                <a:cs typeface="Consolas" panose="020B0609020204030204" pitchFamily="49" charset="0"/>
              </a:rPr>
              <a:t>)) – makes all case lower</a:t>
            </a:r>
          </a:p>
          <a:p>
            <a:pPr defTabSz="457200"/>
            <a:r>
              <a:rPr lang="en-US" sz="1400" kern="1200" dirty="0" err="1">
                <a:solidFill>
                  <a:schemeClr val="bg1"/>
                </a:solidFill>
                <a:latin typeface="Consolas" panose="020B0609020204030204" pitchFamily="49" charset="0"/>
                <a:cs typeface="Consolas" panose="020B0609020204030204" pitchFamily="49" charset="0"/>
              </a:rPr>
              <a:t>tm_map</a:t>
            </a:r>
            <a:r>
              <a:rPr lang="en-US" sz="1400" kern="1200" dirty="0">
                <a:solidFill>
                  <a:schemeClr val="bg1"/>
                </a:solidFill>
                <a:latin typeface="Consolas" panose="020B0609020204030204" pitchFamily="49" charset="0"/>
                <a:cs typeface="Consolas" panose="020B0609020204030204" pitchFamily="49" charset="0"/>
              </a:rPr>
              <a:t>(corpus, </a:t>
            </a:r>
            <a:r>
              <a:rPr lang="en-US" sz="1400" kern="1200" dirty="0" err="1">
                <a:solidFill>
                  <a:schemeClr val="bg1"/>
                </a:solidFill>
                <a:latin typeface="Consolas" panose="020B0609020204030204" pitchFamily="49" charset="0"/>
                <a:cs typeface="Consolas" panose="020B0609020204030204" pitchFamily="49" charset="0"/>
              </a:rPr>
              <a:t>removeWords</a:t>
            </a:r>
            <a:r>
              <a:rPr lang="en-US" sz="1400" kern="1200" dirty="0">
                <a:solidFill>
                  <a:schemeClr val="bg1"/>
                </a:solidFill>
                <a:latin typeface="Consolas" panose="020B0609020204030204" pitchFamily="49" charset="0"/>
                <a:cs typeface="Consolas" panose="020B0609020204030204" pitchFamily="49" charset="0"/>
              </a:rPr>
              <a:t>) - removes specific “</a:t>
            </a:r>
            <a:r>
              <a:rPr lang="en-US" sz="1400" kern="1200" dirty="0" err="1">
                <a:solidFill>
                  <a:schemeClr val="bg1"/>
                </a:solidFill>
                <a:latin typeface="Consolas" panose="020B0609020204030204" pitchFamily="49" charset="0"/>
                <a:cs typeface="Consolas" panose="020B0609020204030204" pitchFamily="49" charset="0"/>
              </a:rPr>
              <a:t>stopwords</a:t>
            </a:r>
            <a:r>
              <a:rPr lang="en-US" sz="1400" kern="1200" dirty="0">
                <a:solidFill>
                  <a:schemeClr val="bg1"/>
                </a:solidFill>
                <a:latin typeface="Consolas" panose="020B0609020204030204" pitchFamily="49" charset="0"/>
                <a:cs typeface="Consolas" panose="020B0609020204030204" pitchFamily="49" charset="0"/>
              </a:rPr>
              <a:t>”</a:t>
            </a:r>
          </a:p>
        </p:txBody>
      </p:sp>
      <p:sp>
        <p:nvSpPr>
          <p:cNvPr id="18" name="Rectangle 17"/>
          <p:cNvSpPr/>
          <p:nvPr/>
        </p:nvSpPr>
        <p:spPr>
          <a:xfrm>
            <a:off x="473842" y="5284840"/>
            <a:ext cx="8045792" cy="82387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kern="1200" dirty="0">
                <a:solidFill>
                  <a:schemeClr val="bg1"/>
                </a:solidFill>
                <a:latin typeface="+mj-lt"/>
                <a:cs typeface="Arial Unicode MS" panose="020B0604020202020204" pitchFamily="34" charset="-128"/>
              </a:rPr>
              <a:t>Corpus</a:t>
            </a:r>
            <a:r>
              <a:rPr lang="en-US" sz="1600" kern="1200" dirty="0">
                <a:solidFill>
                  <a:schemeClr val="bg1"/>
                </a:solidFill>
                <a:latin typeface="+mj-lt"/>
                <a:cs typeface="Arial Unicode MS" panose="020B0604020202020204" pitchFamily="34" charset="-128"/>
              </a:rPr>
              <a:t>- A collection of documents that analysis will be based on.</a:t>
            </a:r>
          </a:p>
          <a:p>
            <a:pPr defTabSz="457200"/>
            <a:r>
              <a:rPr lang="en-US" sz="1600" u="sng" kern="1200" dirty="0" err="1">
                <a:solidFill>
                  <a:schemeClr val="bg1"/>
                </a:solidFill>
                <a:latin typeface="+mj-lt"/>
                <a:cs typeface="Arial Unicode MS" panose="020B0604020202020204" pitchFamily="34" charset="-128"/>
              </a:rPr>
              <a:t>Stopwords</a:t>
            </a:r>
            <a:r>
              <a:rPr lang="en-US" sz="1600" kern="1200" dirty="0">
                <a:solidFill>
                  <a:schemeClr val="bg1"/>
                </a:solidFill>
                <a:latin typeface="+mj-lt"/>
                <a:cs typeface="Arial Unicode MS" panose="020B0604020202020204" pitchFamily="34" charset="-128"/>
              </a:rPr>
              <a:t> – are common words that provide very little insight, often articles like “a”, “the”.  Customizing them is sometimes key in order to extract valuable insights.</a:t>
            </a:r>
          </a:p>
        </p:txBody>
      </p:sp>
      <p:sp>
        <p:nvSpPr>
          <p:cNvPr id="19" name="TextBox 18"/>
          <p:cNvSpPr txBox="1"/>
          <p:nvPr/>
        </p:nvSpPr>
        <p:spPr>
          <a:xfrm>
            <a:off x="374072" y="2838682"/>
            <a:ext cx="8169853" cy="646331"/>
          </a:xfrm>
          <a:prstGeom prst="rect">
            <a:avLst/>
          </a:prstGeom>
          <a:noFill/>
        </p:spPr>
        <p:txBody>
          <a:bodyPr wrap="square" rtlCol="0">
            <a:spAutoFit/>
          </a:bodyPr>
          <a:lstStyle/>
          <a:p>
            <a:pPr defTabSz="457200"/>
            <a:r>
              <a:rPr lang="en-US" b="1" kern="1200" dirty="0" err="1">
                <a:latin typeface="+mj-lt"/>
                <a:ea typeface="Arial Unicode MS" panose="020B0604020202020204" pitchFamily="34" charset="-128"/>
                <a:cs typeface="Arial Unicode MS" panose="020B0604020202020204" pitchFamily="34" charset="-128"/>
              </a:rPr>
              <a:t>getTransformations</a:t>
            </a:r>
            <a:r>
              <a:rPr lang="en-US" b="1" kern="1200" dirty="0">
                <a:latin typeface="+mj-lt"/>
                <a:ea typeface="Arial Unicode MS" panose="020B0604020202020204" pitchFamily="34" charset="-128"/>
                <a:cs typeface="Arial Unicode MS" panose="020B0604020202020204" pitchFamily="34" charset="-128"/>
              </a:rPr>
              <a:t>() </a:t>
            </a:r>
            <a:r>
              <a:rPr lang="en-US" kern="1200" dirty="0">
                <a:latin typeface="+mj-lt"/>
                <a:ea typeface="Arial Unicode MS" panose="020B0604020202020204" pitchFamily="34" charset="-128"/>
                <a:cs typeface="Arial Unicode MS" panose="020B0604020202020204" pitchFamily="34" charset="-128"/>
              </a:rPr>
              <a:t>will list all standard tm corpus transformations.  We can apply </a:t>
            </a:r>
            <a:r>
              <a:rPr lang="en-US" dirty="0">
                <a:latin typeface="+mj-lt"/>
                <a:ea typeface="Arial Unicode MS" panose="020B0604020202020204" pitchFamily="34" charset="-128"/>
                <a:cs typeface="Arial Unicode MS" panose="020B0604020202020204" pitchFamily="34" charset="-128"/>
              </a:rPr>
              <a:t>string functions from other packages with </a:t>
            </a:r>
            <a:r>
              <a:rPr lang="en-US" dirty="0" err="1">
                <a:latin typeface="+mj-lt"/>
                <a:ea typeface="Arial Unicode MS" panose="020B0604020202020204" pitchFamily="34" charset="-128"/>
                <a:cs typeface="Arial Unicode MS" panose="020B0604020202020204" pitchFamily="34" charset="-128"/>
              </a:rPr>
              <a:t>content_transformer</a:t>
            </a:r>
            <a:r>
              <a:rPr lang="en-US" dirty="0">
                <a:latin typeface="+mj-lt"/>
                <a:ea typeface="Arial Unicode MS" panose="020B0604020202020204" pitchFamily="34" charset="-128"/>
                <a:cs typeface="Arial Unicode MS" panose="020B0604020202020204" pitchFamily="34" charset="-128"/>
              </a:rPr>
              <a:t>(FUNCTION)</a:t>
            </a:r>
            <a:endParaRPr lang="en-US" kern="1200" dirty="0">
              <a:latin typeface="+mj-lt"/>
              <a:ea typeface="Arial Unicode MS" panose="020B0604020202020204" pitchFamily="34" charset="-128"/>
              <a:cs typeface="Arial Unicode MS" panose="020B0604020202020204" pitchFamily="34" charset="-128"/>
            </a:endParaRPr>
          </a:p>
        </p:txBody>
      </p:sp>
      <p:sp>
        <p:nvSpPr>
          <p:cNvPr id="23" name="Date Placeholder 1">
            <a:extLst>
              <a:ext uri="{FF2B5EF4-FFF2-40B4-BE49-F238E27FC236}">
                <a16:creationId xmlns="" xmlns:a16="http://schemas.microsoft.com/office/drawing/2014/main" id="{71BACCBF-8F89-49EE-A943-FD10B64E0D4F}"/>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7/16/2018</a:t>
            </a:fld>
            <a:endParaRPr lang="en-US"/>
          </a:p>
        </p:txBody>
      </p:sp>
      <p:sp>
        <p:nvSpPr>
          <p:cNvPr id="24" name="Slide Number Placeholder 3">
            <a:extLst>
              <a:ext uri="{FF2B5EF4-FFF2-40B4-BE49-F238E27FC236}">
                <a16:creationId xmlns="" xmlns:a16="http://schemas.microsoft.com/office/drawing/2014/main" id="{45BFEE4F-2B13-4049-9FF8-6F5FB2CDC1C0}"/>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19</a:t>
            </a:fld>
            <a:endParaRPr lang="en-US"/>
          </a:p>
        </p:txBody>
      </p:sp>
      <p:sp>
        <p:nvSpPr>
          <p:cNvPr id="25" name="Footer Placeholder 4">
            <a:extLst>
              <a:ext uri="{FF2B5EF4-FFF2-40B4-BE49-F238E27FC236}">
                <a16:creationId xmlns="" xmlns:a16="http://schemas.microsoft.com/office/drawing/2014/main" id="{F7DEB550-04E4-48A8-B7D8-AFCA7B8A4FDC}"/>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S-96</a:t>
            </a:r>
            <a:endParaRPr lang="en-US" dirty="0"/>
          </a:p>
        </p:txBody>
      </p:sp>
    </p:spTree>
    <p:extLst>
      <p:ext uri="{BB962C8B-B14F-4D97-AF65-F5344CB8AC3E}">
        <p14:creationId xmlns:p14="http://schemas.microsoft.com/office/powerpoint/2010/main" val="871807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dirty="0"/>
          </a:p>
        </p:txBody>
      </p:sp>
      <p:sp>
        <p:nvSpPr>
          <p:cNvPr id="3" name="Title 2"/>
          <p:cNvSpPr>
            <a:spLocks noGrp="1"/>
          </p:cNvSpPr>
          <p:nvPr>
            <p:ph type="title"/>
          </p:nvPr>
        </p:nvSpPr>
        <p:spPr/>
        <p:txBody>
          <a:bodyPr/>
          <a:lstStyle/>
          <a:p>
            <a:r>
              <a:rPr lang="en-US" dirty="0"/>
              <a:t>Shameless Plug #1</a:t>
            </a:r>
          </a:p>
        </p:txBody>
      </p:sp>
      <p:sp>
        <p:nvSpPr>
          <p:cNvPr id="4" name="Slide Number Placeholder 3"/>
          <p:cNvSpPr>
            <a:spLocks noGrp="1"/>
          </p:cNvSpPr>
          <p:nvPr>
            <p:ph type="sldNum" sz="quarter" idx="12"/>
          </p:nvPr>
        </p:nvSpPr>
        <p:spPr/>
        <p:txBody>
          <a:bodyPr/>
          <a:lstStyle/>
          <a:p>
            <a:fld id="{37290FF7-652B-4475-AEAB-8B1A5D23AE09}" type="slidenum">
              <a:rPr lang="en-US" smtClean="0"/>
              <a:t>2</a:t>
            </a:fld>
            <a:endParaRPr lang="en-US" dirty="0"/>
          </a:p>
        </p:txBody>
      </p:sp>
      <p:sp>
        <p:nvSpPr>
          <p:cNvPr id="5" name="Footer Placeholder 4"/>
          <p:cNvSpPr>
            <a:spLocks noGrp="1"/>
          </p:cNvSpPr>
          <p:nvPr>
            <p:ph type="ftr" sz="quarter" idx="3"/>
          </p:nvPr>
        </p:nvSpPr>
        <p:spPr/>
        <p:txBody>
          <a:bodyPr/>
          <a:lstStyle/>
          <a:p>
            <a:r>
              <a:rPr lang="en-US" dirty="0"/>
              <a:t>Kwartler CSCI S-96</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806" y="1294448"/>
            <a:ext cx="2553981" cy="384799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000" r="27306" b="44000"/>
          <a:stretch/>
        </p:blipFill>
        <p:spPr>
          <a:xfrm>
            <a:off x="5394961" y="4089072"/>
            <a:ext cx="3237278" cy="1371600"/>
          </a:xfrm>
          <a:prstGeom prst="rect">
            <a:avLst/>
          </a:prstGeom>
          <a:ln>
            <a:solidFill>
              <a:schemeClr val="tx1"/>
            </a:solid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7334" r="32620" b="43555"/>
          <a:stretch/>
        </p:blipFill>
        <p:spPr>
          <a:xfrm>
            <a:off x="5394961" y="2621266"/>
            <a:ext cx="2930693" cy="1371600"/>
          </a:xfrm>
          <a:prstGeom prst="rect">
            <a:avLst/>
          </a:prstGeom>
          <a:ln>
            <a:solidFill>
              <a:schemeClr val="tx1"/>
            </a:solid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17778" r="33140" b="44000"/>
          <a:stretch/>
        </p:blipFill>
        <p:spPr>
          <a:xfrm>
            <a:off x="5394961" y="1110606"/>
            <a:ext cx="2972594" cy="1371600"/>
          </a:xfrm>
          <a:prstGeom prst="rect">
            <a:avLst/>
          </a:prstGeom>
          <a:ln>
            <a:solidFill>
              <a:schemeClr val="tx1"/>
            </a:solidFill>
          </a:ln>
        </p:spPr>
      </p:pic>
    </p:spTree>
    <p:extLst>
      <p:ext uri="{BB962C8B-B14F-4D97-AF65-F5344CB8AC3E}">
        <p14:creationId xmlns:p14="http://schemas.microsoft.com/office/powerpoint/2010/main" val="1745340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632826"/>
            <a:ext cx="2057400" cy="365125"/>
          </a:xfrm>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Library </a:t>
            </a:r>
            <a:r>
              <a:rPr lang="en-US" dirty="0" err="1"/>
              <a:t>qdap</a:t>
            </a:r>
            <a:r>
              <a:rPr lang="en-US" dirty="0"/>
              <a:t> Functions</a:t>
            </a:r>
          </a:p>
        </p:txBody>
      </p:sp>
      <p:sp>
        <p:nvSpPr>
          <p:cNvPr id="4" name="Slide Number Placeholder 3"/>
          <p:cNvSpPr>
            <a:spLocks noGrp="1"/>
          </p:cNvSpPr>
          <p:nvPr>
            <p:ph type="sldNum" sz="quarter" idx="12"/>
          </p:nvPr>
        </p:nvSpPr>
        <p:spPr>
          <a:xfrm>
            <a:off x="6457950" y="5632826"/>
            <a:ext cx="857250" cy="365125"/>
          </a:xfrm>
        </p:spPr>
        <p:txBody>
          <a:bodyPr/>
          <a:lstStyle/>
          <a:p>
            <a:fld id="{37290FF7-652B-4475-AEAB-8B1A5D23AE09}" type="slidenum">
              <a:rPr lang="en-US" smtClean="0"/>
              <a:t>20</a:t>
            </a:fld>
            <a:endParaRPr lang="en-US"/>
          </a:p>
        </p:txBody>
      </p:sp>
      <p:sp>
        <p:nvSpPr>
          <p:cNvPr id="5" name="Footer Placeholder 4"/>
          <p:cNvSpPr>
            <a:spLocks noGrp="1"/>
          </p:cNvSpPr>
          <p:nvPr>
            <p:ph type="ftr" sz="quarter" idx="3"/>
          </p:nvPr>
        </p:nvSpPr>
        <p:spPr>
          <a:xfrm>
            <a:off x="3028950" y="5632826"/>
            <a:ext cx="3086100" cy="365125"/>
          </a:xfrm>
        </p:spPr>
        <p:txBody>
          <a:bodyPr/>
          <a:lstStyle/>
          <a:p>
            <a:r>
              <a:rPr lang="en-US"/>
              <a:t>Kwartler CSCI S-96</a:t>
            </a:r>
            <a:endParaRPr lang="en-US" dirty="0"/>
          </a:p>
        </p:txBody>
      </p:sp>
      <p:grpSp>
        <p:nvGrpSpPr>
          <p:cNvPr id="7" name="Group 6"/>
          <p:cNvGrpSpPr/>
          <p:nvPr/>
        </p:nvGrpSpPr>
        <p:grpSpPr>
          <a:xfrm>
            <a:off x="397125" y="1142308"/>
            <a:ext cx="8122509" cy="805489"/>
            <a:chOff x="397125" y="881880"/>
            <a:chExt cx="8122509" cy="805489"/>
          </a:xfrm>
        </p:grpSpPr>
        <p:sp>
          <p:nvSpPr>
            <p:cNvPr id="9" name="TextBox 8"/>
            <p:cNvSpPr txBox="1"/>
            <p:nvPr/>
          </p:nvSpPr>
          <p:spPr>
            <a:xfrm>
              <a:off x="397125" y="881880"/>
              <a:ext cx="6317999" cy="338554"/>
            </a:xfrm>
            <a:prstGeom prst="rect">
              <a:avLst/>
            </a:prstGeom>
            <a:noFill/>
          </p:spPr>
          <p:txBody>
            <a:bodyPr wrap="square" rtlCol="0">
              <a:spAutoFit/>
            </a:bodyPr>
            <a:lstStyle/>
            <a:p>
              <a:pPr defTabSz="457200"/>
              <a:r>
                <a:rPr lang="en-US" sz="1600" dirty="0" err="1">
                  <a:latin typeface="+mj-lt"/>
                  <a:ea typeface="Arial Unicode MS" panose="020B0604020202020204" pitchFamily="34" charset="-128"/>
                  <a:cs typeface="Arial Unicode MS" panose="020B0604020202020204" pitchFamily="34" charset="-128"/>
                </a:rPr>
                <a:t>VCorpus</a:t>
              </a:r>
              <a:r>
                <a:rPr lang="en-US" sz="1600" dirty="0">
                  <a:latin typeface="+mj-lt"/>
                  <a:ea typeface="Arial Unicode MS" panose="020B0604020202020204" pitchFamily="34" charset="-128"/>
                  <a:cs typeface="Arial Unicode MS" panose="020B0604020202020204" pitchFamily="34" charset="-128"/>
                </a:rPr>
                <a:t> creates a corpus held in memory.</a:t>
              </a:r>
            </a:p>
          </p:txBody>
        </p:sp>
        <p:sp>
          <p:nvSpPr>
            <p:cNvPr id="8" name="Rectangle 7"/>
            <p:cNvSpPr/>
            <p:nvPr/>
          </p:nvSpPr>
          <p:spPr>
            <a:xfrm>
              <a:off x="473842" y="1155940"/>
              <a:ext cx="8045792" cy="531429"/>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a:solidFill>
                    <a:prstClr val="white"/>
                  </a:solidFill>
                  <a:latin typeface="Consolas" panose="020B0609020204030204" pitchFamily="49" charset="0"/>
                  <a:cs typeface="Consolas" panose="020B0609020204030204" pitchFamily="49" charset="0"/>
                </a:rPr>
                <a:t>mgsub</a:t>
              </a:r>
              <a:r>
                <a:rPr lang="en-US" dirty="0">
                  <a:solidFill>
                    <a:prstClr val="white"/>
                  </a:solidFill>
                  <a:latin typeface="Consolas" panose="020B0609020204030204" pitchFamily="49" charset="0"/>
                  <a:cs typeface="Consolas" panose="020B0609020204030204" pitchFamily="49" charset="0"/>
                </a:rPr>
                <a:t>(“search pattern”, “replacement pattern”, text object)</a:t>
              </a:r>
            </a:p>
          </p:txBody>
        </p:sp>
      </p:grpSp>
      <p:grpSp>
        <p:nvGrpSpPr>
          <p:cNvPr id="10" name="Group 9"/>
          <p:cNvGrpSpPr/>
          <p:nvPr/>
        </p:nvGrpSpPr>
        <p:grpSpPr>
          <a:xfrm>
            <a:off x="405650" y="2119279"/>
            <a:ext cx="8113984" cy="1844219"/>
            <a:chOff x="405650" y="2070333"/>
            <a:chExt cx="8113984" cy="1844219"/>
          </a:xfrm>
        </p:grpSpPr>
        <p:sp>
          <p:nvSpPr>
            <p:cNvPr id="11" name="Rectangle 10"/>
            <p:cNvSpPr/>
            <p:nvPr/>
          </p:nvSpPr>
          <p:spPr>
            <a:xfrm>
              <a:off x="473842" y="2352916"/>
              <a:ext cx="8045792" cy="1561636"/>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dirty="0" err="1">
                  <a:solidFill>
                    <a:prstClr val="white"/>
                  </a:solidFill>
                  <a:latin typeface="Consolas" panose="020B0609020204030204" pitchFamily="49" charset="0"/>
                  <a:cs typeface="Consolas" panose="020B0609020204030204" pitchFamily="49" charset="0"/>
                </a:rPr>
                <a:t>replace_abbreviation</a:t>
              </a:r>
              <a:r>
                <a:rPr lang="en-US" sz="1600" dirty="0">
                  <a:solidFill>
                    <a:prstClr val="white"/>
                  </a:solidFill>
                  <a:latin typeface="Consolas" panose="020B0609020204030204" pitchFamily="49" charset="0"/>
                  <a:cs typeface="Consolas" panose="020B0609020204030204" pitchFamily="49" charset="0"/>
                </a:rPr>
                <a:t>()-  Replace Abbreviations</a:t>
              </a:r>
            </a:p>
            <a:p>
              <a:pPr defTabSz="457200"/>
              <a:r>
                <a:rPr lang="en-US" sz="1600" dirty="0" err="1">
                  <a:solidFill>
                    <a:prstClr val="white"/>
                  </a:solidFill>
                  <a:latin typeface="Consolas" panose="020B0609020204030204" pitchFamily="49" charset="0"/>
                  <a:cs typeface="Consolas" panose="020B0609020204030204" pitchFamily="49" charset="0"/>
                </a:rPr>
                <a:t>replace_contraction</a:t>
              </a:r>
              <a:r>
                <a:rPr lang="en-US" sz="1600" dirty="0">
                  <a:solidFill>
                    <a:prstClr val="white"/>
                  </a:solidFill>
                  <a:latin typeface="Consolas" panose="020B0609020204030204" pitchFamily="49" charset="0"/>
                  <a:cs typeface="Consolas" panose="020B0609020204030204" pitchFamily="49" charset="0"/>
                </a:rPr>
                <a:t>()- Replace Contractions</a:t>
              </a:r>
            </a:p>
            <a:p>
              <a:pPr defTabSz="457200"/>
              <a:r>
                <a:rPr lang="en-US" sz="1600" dirty="0" err="1">
                  <a:solidFill>
                    <a:prstClr val="white"/>
                  </a:solidFill>
                  <a:latin typeface="Consolas" panose="020B0609020204030204" pitchFamily="49" charset="0"/>
                  <a:cs typeface="Consolas" panose="020B0609020204030204" pitchFamily="49" charset="0"/>
                </a:rPr>
                <a:t>replace_number</a:t>
              </a:r>
              <a:r>
                <a:rPr lang="en-US" sz="1600" dirty="0">
                  <a:solidFill>
                    <a:prstClr val="white"/>
                  </a:solidFill>
                  <a:latin typeface="Consolas" panose="020B0609020204030204" pitchFamily="49" charset="0"/>
                  <a:cs typeface="Consolas" panose="020B0609020204030204" pitchFamily="49" charset="0"/>
                </a:rPr>
                <a:t>()-  Replace Numbers With Text Representation</a:t>
              </a:r>
            </a:p>
            <a:p>
              <a:pPr defTabSz="457200"/>
              <a:r>
                <a:rPr lang="en-US" sz="1600" dirty="0" err="1">
                  <a:solidFill>
                    <a:prstClr val="white"/>
                  </a:solidFill>
                  <a:latin typeface="Consolas" panose="020B0609020204030204" pitchFamily="49" charset="0"/>
                  <a:cs typeface="Consolas" panose="020B0609020204030204" pitchFamily="49" charset="0"/>
                </a:rPr>
                <a:t>replace_ordinal</a:t>
              </a:r>
              <a:r>
                <a:rPr lang="en-US" sz="1600" dirty="0">
                  <a:solidFill>
                    <a:prstClr val="white"/>
                  </a:solidFill>
                  <a:latin typeface="Consolas" panose="020B0609020204030204" pitchFamily="49" charset="0"/>
                  <a:cs typeface="Consolas" panose="020B0609020204030204" pitchFamily="49" charset="0"/>
                </a:rPr>
                <a:t>()- Replace Mixed Ordinal Numbers With Text Representation</a:t>
              </a:r>
            </a:p>
            <a:p>
              <a:pPr defTabSz="457200"/>
              <a:r>
                <a:rPr lang="en-US" sz="1600" dirty="0" err="1">
                  <a:solidFill>
                    <a:prstClr val="white"/>
                  </a:solidFill>
                  <a:latin typeface="Consolas" panose="020B0609020204030204" pitchFamily="49" charset="0"/>
                  <a:cs typeface="Consolas" panose="020B0609020204030204" pitchFamily="49" charset="0"/>
                </a:rPr>
                <a:t>replace_symbol</a:t>
              </a:r>
              <a:r>
                <a:rPr lang="en-US" sz="1600" dirty="0">
                  <a:solidFill>
                    <a:prstClr val="white"/>
                  </a:solidFill>
                  <a:latin typeface="Consolas" panose="020B0609020204030204" pitchFamily="49" charset="0"/>
                  <a:cs typeface="Consolas" panose="020B0609020204030204" pitchFamily="49" charset="0"/>
                </a:rPr>
                <a:t>()- Replace Symbols with Word Equivalents</a:t>
              </a:r>
            </a:p>
          </p:txBody>
        </p:sp>
        <p:sp>
          <p:nvSpPr>
            <p:cNvPr id="12" name="TextBox 11"/>
            <p:cNvSpPr txBox="1"/>
            <p:nvPr/>
          </p:nvSpPr>
          <p:spPr>
            <a:xfrm>
              <a:off x="405650" y="2070333"/>
              <a:ext cx="2464201" cy="338554"/>
            </a:xfrm>
            <a:prstGeom prst="rect">
              <a:avLst/>
            </a:prstGeom>
            <a:noFill/>
          </p:spPr>
          <p:txBody>
            <a:bodyPr wrap="none" rtlCol="0">
              <a:spAutoFit/>
            </a:bodyPr>
            <a:lstStyle/>
            <a:p>
              <a:pPr defTabSz="457200"/>
              <a:r>
                <a:rPr lang="en-US" sz="1600" kern="1200" dirty="0">
                  <a:latin typeface="+mj-lt"/>
                  <a:ea typeface="Arial Unicode MS" panose="020B0604020202020204" pitchFamily="34" charset="-128"/>
                  <a:cs typeface="Arial Unicode MS" panose="020B0604020202020204" pitchFamily="34" charset="-128"/>
                </a:rPr>
                <a:t>Family of Replace Functions</a:t>
              </a:r>
            </a:p>
          </p:txBody>
        </p:sp>
      </p:grpSp>
      <p:sp>
        <p:nvSpPr>
          <p:cNvPr id="14" name="TextBox 13"/>
          <p:cNvSpPr txBox="1"/>
          <p:nvPr/>
        </p:nvSpPr>
        <p:spPr>
          <a:xfrm>
            <a:off x="414174" y="5093998"/>
            <a:ext cx="2955547" cy="369332"/>
          </a:xfrm>
          <a:prstGeom prst="rect">
            <a:avLst/>
          </a:prstGeom>
          <a:noFill/>
        </p:spPr>
        <p:txBody>
          <a:bodyPr wrap="none" rtlCol="0">
            <a:spAutoFit/>
          </a:bodyPr>
          <a:lstStyle/>
          <a:p>
            <a:pPr defTabSz="457200"/>
            <a:r>
              <a:rPr lang="en-US" sz="1800" u="sng" kern="1200" dirty="0">
                <a:latin typeface="Arial Unicode MS" panose="020B0604020202020204" pitchFamily="34" charset="-128"/>
                <a:ea typeface="Arial Unicode MS" panose="020B0604020202020204" pitchFamily="34" charset="-128"/>
                <a:cs typeface="Arial Unicode MS" panose="020B0604020202020204" pitchFamily="34" charset="-128"/>
              </a:rPr>
              <a:t>New Text Mining Concepts</a:t>
            </a:r>
          </a:p>
        </p:txBody>
      </p:sp>
      <p:sp>
        <p:nvSpPr>
          <p:cNvPr id="18" name="Rectangle 17"/>
          <p:cNvSpPr/>
          <p:nvPr/>
        </p:nvSpPr>
        <p:spPr>
          <a:xfrm>
            <a:off x="473842" y="5491556"/>
            <a:ext cx="8045792" cy="61435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600" u="sng" dirty="0">
                <a:solidFill>
                  <a:prstClr val="white"/>
                </a:solidFill>
                <a:latin typeface="Arial Unicode MS" panose="020B0604020202020204" pitchFamily="34" charset="-128"/>
              </a:rPr>
              <a:t>Lemmatization</a:t>
            </a:r>
            <a:r>
              <a:rPr lang="en-US" sz="1600" dirty="0">
                <a:solidFill>
                  <a:prstClr val="white"/>
                </a:solidFill>
                <a:latin typeface="Arial Unicode MS" panose="020B0604020202020204" pitchFamily="34" charset="-128"/>
              </a:rPr>
              <a:t> in linguistics, is the process of grouping together the different inflected forms of a word so they can be analyzed as a single item.</a:t>
            </a:r>
            <a:endParaRPr lang="en-US" sz="1600" dirty="0">
              <a:solidFill>
                <a:prstClr val="white"/>
              </a:solidFill>
              <a:latin typeface="Arial Unicode MS" panose="020B0604020202020204" pitchFamily="34" charset="-128"/>
              <a:cs typeface="Arial Unicode MS" panose="020B0604020202020204" pitchFamily="34" charset="-128"/>
            </a:endParaRPr>
          </a:p>
        </p:txBody>
      </p:sp>
      <p:sp>
        <p:nvSpPr>
          <p:cNvPr id="23" name="Rectangle 22"/>
          <p:cNvSpPr/>
          <p:nvPr/>
        </p:nvSpPr>
        <p:spPr>
          <a:xfrm>
            <a:off x="519046" y="4359738"/>
            <a:ext cx="8045792" cy="563880"/>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kern="1200" dirty="0" err="1">
                <a:solidFill>
                  <a:prstClr val="white"/>
                </a:solidFill>
                <a:latin typeface="Consolas" panose="020B0609020204030204" pitchFamily="49" charset="0"/>
                <a:cs typeface="Consolas" panose="020B0609020204030204" pitchFamily="49" charset="0"/>
              </a:rPr>
              <a:t>tm_map</a:t>
            </a:r>
            <a:r>
              <a:rPr lang="en-US" kern="1200" dirty="0">
                <a:solidFill>
                  <a:prstClr val="white"/>
                </a:solidFill>
                <a:latin typeface="Consolas" panose="020B0609020204030204" pitchFamily="49" charset="0"/>
                <a:cs typeface="Consolas" panose="020B0609020204030204" pitchFamily="49" charset="0"/>
              </a:rPr>
              <a:t>(corpus, </a:t>
            </a:r>
            <a:r>
              <a:rPr lang="en-US" kern="1200" dirty="0" err="1">
                <a:solidFill>
                  <a:prstClr val="white"/>
                </a:solidFill>
                <a:latin typeface="Consolas" panose="020B0609020204030204" pitchFamily="49" charset="0"/>
                <a:cs typeface="Consolas" panose="020B0609020204030204" pitchFamily="49" charset="0"/>
              </a:rPr>
              <a:t>content_transformer</a:t>
            </a:r>
            <a:r>
              <a:rPr lang="en-US" kern="1200" dirty="0">
                <a:solidFill>
                  <a:prstClr val="white"/>
                </a:solidFill>
                <a:latin typeface="Consolas" panose="020B0609020204030204" pitchFamily="49" charset="0"/>
                <a:cs typeface="Consolas" panose="020B0609020204030204" pitchFamily="49" charset="0"/>
              </a:rPr>
              <a:t>(</a:t>
            </a:r>
            <a:r>
              <a:rPr lang="en-US" kern="1200" dirty="0" err="1">
                <a:solidFill>
                  <a:prstClr val="white"/>
                </a:solidFill>
                <a:latin typeface="Consolas" panose="020B0609020204030204" pitchFamily="49" charset="0"/>
                <a:cs typeface="Consolas" panose="020B0609020204030204" pitchFamily="49" charset="0"/>
              </a:rPr>
              <a:t>replace_abbreviation</a:t>
            </a:r>
            <a:r>
              <a:rPr lang="en-US" kern="1200" dirty="0">
                <a:solidFill>
                  <a:prstClr val="white"/>
                </a:solidFill>
                <a:latin typeface="Consolas" panose="020B0609020204030204" pitchFamily="49" charset="0"/>
                <a:cs typeface="Consolas" panose="020B0609020204030204" pitchFamily="49" charset="0"/>
              </a:rPr>
              <a:t>))</a:t>
            </a:r>
          </a:p>
        </p:txBody>
      </p:sp>
      <p:sp>
        <p:nvSpPr>
          <p:cNvPr id="24" name="TextBox 23"/>
          <p:cNvSpPr txBox="1"/>
          <p:nvPr/>
        </p:nvSpPr>
        <p:spPr>
          <a:xfrm>
            <a:off x="431222" y="4032009"/>
            <a:ext cx="5007396" cy="338554"/>
          </a:xfrm>
          <a:prstGeom prst="rect">
            <a:avLst/>
          </a:prstGeom>
          <a:noFill/>
        </p:spPr>
        <p:txBody>
          <a:bodyPr wrap="none" rtlCol="0">
            <a:spAutoFit/>
          </a:bodyPr>
          <a:lstStyle/>
          <a:p>
            <a:pPr defTabSz="457200"/>
            <a:r>
              <a:rPr lang="en-US" sz="1600" dirty="0">
                <a:latin typeface="+mj-lt"/>
                <a:ea typeface="Arial Unicode MS" panose="020B0604020202020204" pitchFamily="34" charset="-128"/>
                <a:cs typeface="Arial Unicode MS" panose="020B0604020202020204" pitchFamily="34" charset="-128"/>
              </a:rPr>
              <a:t>To use on a corpus you need to apply </a:t>
            </a:r>
            <a:r>
              <a:rPr lang="en-US" sz="1600" dirty="0" err="1">
                <a:latin typeface="+mj-lt"/>
                <a:ea typeface="Arial Unicode MS" panose="020B0604020202020204" pitchFamily="34" charset="-128"/>
                <a:cs typeface="Arial Unicode MS" panose="020B0604020202020204" pitchFamily="34" charset="-128"/>
              </a:rPr>
              <a:t>content_transformer</a:t>
            </a:r>
            <a:endParaRPr lang="en-US" sz="1600" dirty="0">
              <a:latin typeface="+mj-lt"/>
              <a:ea typeface="Arial Unicode MS" panose="020B0604020202020204" pitchFamily="34" charset="-128"/>
              <a:cs typeface="Arial Unicode MS" panose="020B0604020202020204" pitchFamily="34" charset="-128"/>
            </a:endParaRPr>
          </a:p>
        </p:txBody>
      </p:sp>
      <p:sp>
        <p:nvSpPr>
          <p:cNvPr id="25" name="Date Placeholder 1">
            <a:extLst>
              <a:ext uri="{FF2B5EF4-FFF2-40B4-BE49-F238E27FC236}">
                <a16:creationId xmlns="" xmlns:a16="http://schemas.microsoft.com/office/drawing/2014/main" id="{448567F1-4B6C-4D52-A400-FA3C513BEB82}"/>
              </a:ext>
            </a:extLst>
          </p:cNvPr>
          <p:cNvSpPr txBox="1">
            <a:spLocks/>
          </p:cNvSpPr>
          <p:nvPr/>
        </p:nvSpPr>
        <p:spPr>
          <a:xfrm>
            <a:off x="628650" y="6356351"/>
            <a:ext cx="20574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00A58B-DD98-43D0-B791-721480A02982}" type="datetime1">
              <a:rPr lang="en-US" smtClean="0"/>
              <a:pPr/>
              <a:t>7/16/2018</a:t>
            </a:fld>
            <a:endParaRPr lang="en-US"/>
          </a:p>
        </p:txBody>
      </p:sp>
      <p:sp>
        <p:nvSpPr>
          <p:cNvPr id="26" name="Slide Number Placeholder 3">
            <a:extLst>
              <a:ext uri="{FF2B5EF4-FFF2-40B4-BE49-F238E27FC236}">
                <a16:creationId xmlns="" xmlns:a16="http://schemas.microsoft.com/office/drawing/2014/main" id="{DB056021-81CB-403D-8385-682FDD5E56BE}"/>
              </a:ext>
            </a:extLst>
          </p:cNvPr>
          <p:cNvSpPr txBox="1">
            <a:spLocks/>
          </p:cNvSpPr>
          <p:nvPr/>
        </p:nvSpPr>
        <p:spPr>
          <a:xfrm>
            <a:off x="6457950" y="6356351"/>
            <a:ext cx="85725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7290FF7-652B-4475-AEAB-8B1A5D23AE09}" type="slidenum">
              <a:rPr lang="en-US" smtClean="0"/>
              <a:pPr/>
              <a:t>20</a:t>
            </a:fld>
            <a:endParaRPr lang="en-US"/>
          </a:p>
        </p:txBody>
      </p:sp>
      <p:sp>
        <p:nvSpPr>
          <p:cNvPr id="27" name="Footer Placeholder 4">
            <a:extLst>
              <a:ext uri="{FF2B5EF4-FFF2-40B4-BE49-F238E27FC236}">
                <a16:creationId xmlns="" xmlns:a16="http://schemas.microsoft.com/office/drawing/2014/main" id="{CCCAEE02-5180-4795-AC96-1CDA25674FD6}"/>
              </a:ext>
            </a:extLst>
          </p:cNvPr>
          <p:cNvSpPr txBox="1">
            <a:spLocks/>
          </p:cNvSpPr>
          <p:nvPr/>
        </p:nvSpPr>
        <p:spPr>
          <a:xfrm>
            <a:off x="3028950" y="6356351"/>
            <a:ext cx="30861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Kwartler CSCI S-96</a:t>
            </a:r>
            <a:endParaRPr lang="en-US" dirty="0"/>
          </a:p>
        </p:txBody>
      </p:sp>
    </p:spTree>
    <p:extLst>
      <p:ext uri="{BB962C8B-B14F-4D97-AF65-F5344CB8AC3E}">
        <p14:creationId xmlns:p14="http://schemas.microsoft.com/office/powerpoint/2010/main" val="2500981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Poor Man’s Lemmatization</a:t>
            </a:r>
          </a:p>
        </p:txBody>
      </p:sp>
      <p:sp>
        <p:nvSpPr>
          <p:cNvPr id="4" name="Slide Number Placeholder 3"/>
          <p:cNvSpPr>
            <a:spLocks noGrp="1"/>
          </p:cNvSpPr>
          <p:nvPr>
            <p:ph type="sldNum" sz="quarter" idx="12"/>
          </p:nvPr>
        </p:nvSpPr>
        <p:spPr/>
        <p:txBody>
          <a:bodyPr/>
          <a:lstStyle/>
          <a:p>
            <a:fld id="{37290FF7-652B-4475-AEAB-8B1A5D23AE09}" type="slidenum">
              <a:rPr lang="en-US" smtClean="0"/>
              <a:t>21</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pic>
        <p:nvPicPr>
          <p:cNvPr id="6" name="Picture 5"/>
          <p:cNvPicPr>
            <a:picLocks noChangeAspect="1"/>
          </p:cNvPicPr>
          <p:nvPr/>
        </p:nvPicPr>
        <p:blipFill>
          <a:blip r:embed="rId2"/>
          <a:stretch>
            <a:fillRect/>
          </a:stretch>
        </p:blipFill>
        <p:spPr>
          <a:xfrm>
            <a:off x="598170" y="1693532"/>
            <a:ext cx="3174683" cy="2793721"/>
          </a:xfrm>
          <a:prstGeom prst="rect">
            <a:avLst/>
          </a:prstGeom>
          <a:ln>
            <a:solidFill>
              <a:schemeClr val="tx1"/>
            </a:solidFill>
          </a:ln>
        </p:spPr>
      </p:pic>
      <p:sp>
        <p:nvSpPr>
          <p:cNvPr id="7" name="TextBox 6"/>
          <p:cNvSpPr txBox="1"/>
          <p:nvPr/>
        </p:nvSpPr>
        <p:spPr>
          <a:xfrm>
            <a:off x="598169" y="1196565"/>
            <a:ext cx="2210862" cy="369332"/>
          </a:xfrm>
          <a:prstGeom prst="rect">
            <a:avLst/>
          </a:prstGeom>
          <a:solidFill>
            <a:schemeClr val="accent1"/>
          </a:solidFill>
        </p:spPr>
        <p:txBody>
          <a:bodyPr wrap="none" rtlCol="0">
            <a:spAutoFit/>
          </a:bodyPr>
          <a:lstStyle/>
          <a:p>
            <a:pPr defTabSz="457200"/>
            <a:r>
              <a:rPr lang="en-US" sz="18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library(lexicon)</a:t>
            </a:r>
          </a:p>
        </p:txBody>
      </p:sp>
      <p:sp>
        <p:nvSpPr>
          <p:cNvPr id="8" name="Rounded Rectangle 7"/>
          <p:cNvSpPr/>
          <p:nvPr/>
        </p:nvSpPr>
        <p:spPr>
          <a:xfrm>
            <a:off x="4551044" y="1399680"/>
            <a:ext cx="4084320" cy="3072295"/>
          </a:xfrm>
          <a:prstGeom prst="roundRect">
            <a:avLst>
              <a:gd name="adj" fmla="val 10000"/>
            </a:avLst>
          </a:pr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a:lstStyle/>
          <a:p>
            <a:r>
              <a:rPr lang="en-US" dirty="0" err="1"/>
              <a:t>Qdap’s</a:t>
            </a:r>
            <a:r>
              <a:rPr lang="en-US" dirty="0"/>
              <a:t> </a:t>
            </a:r>
            <a:r>
              <a:rPr lang="en-US" dirty="0" err="1"/>
              <a:t>mgsub</a:t>
            </a:r>
            <a:r>
              <a:rPr lang="en-US" dirty="0"/>
              <a:t> function can help you lemmatize words.  </a:t>
            </a:r>
          </a:p>
          <a:p>
            <a:pPr marL="342900" indent="-342900">
              <a:buAutoNum type="arabicPeriod"/>
            </a:pPr>
            <a:r>
              <a:rPr lang="en-US" dirty="0"/>
              <a:t>Bring in a </a:t>
            </a:r>
            <a:r>
              <a:rPr lang="en-US" dirty="0" err="1"/>
              <a:t>lessatization</a:t>
            </a:r>
            <a:r>
              <a:rPr lang="en-US" dirty="0"/>
              <a:t> lexicon.</a:t>
            </a:r>
          </a:p>
          <a:p>
            <a:pPr marL="342900" indent="-342900">
              <a:buAutoNum type="arabicPeriod"/>
            </a:pPr>
            <a:r>
              <a:rPr lang="en-US" dirty="0"/>
              <a:t>Supply a vector of patterns to search for’</a:t>
            </a:r>
          </a:p>
          <a:p>
            <a:pPr marL="342900" indent="-342900">
              <a:buAutoNum type="arabicPeriod"/>
            </a:pPr>
            <a:r>
              <a:rPr lang="en-US" dirty="0"/>
              <a:t>Supply a vector of patters to replace or change into.</a:t>
            </a:r>
          </a:p>
          <a:p>
            <a:pPr marL="342900" indent="-342900">
              <a:buAutoNum type="arabicPeriod"/>
            </a:pPr>
            <a:r>
              <a:rPr lang="en-US" dirty="0"/>
              <a:t>Specify the vector the lexicon and substitutions should be applied to.</a:t>
            </a:r>
          </a:p>
        </p:txBody>
      </p:sp>
      <p:sp>
        <p:nvSpPr>
          <p:cNvPr id="9" name="Rectangle 8"/>
          <p:cNvSpPr/>
          <p:nvPr/>
        </p:nvSpPr>
        <p:spPr>
          <a:xfrm>
            <a:off x="396240" y="5044912"/>
            <a:ext cx="8351520" cy="923330"/>
          </a:xfrm>
          <a:prstGeom prst="rect">
            <a:avLst/>
          </a:prstGeom>
          <a:solidFill>
            <a:schemeClr val="accent3"/>
          </a:solidFill>
        </p:spPr>
        <p:txBody>
          <a:bodyPr wrap="square">
            <a:spAutoFit/>
          </a:bodyPr>
          <a:lstStyle/>
          <a:p>
            <a:pPr defTabSz="457200"/>
            <a:r>
              <a:rPr lang="en-US" sz="18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Poor Man's Lemmatization</a:t>
            </a:r>
          </a:p>
          <a:p>
            <a:pPr defTabSz="457200"/>
            <a:r>
              <a:rPr lang="en-US" sz="18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data(</a:t>
            </a:r>
            <a:r>
              <a:rPr lang="en-US" sz="18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hash_lemmas</a:t>
            </a:r>
            <a:r>
              <a:rPr lang="en-US" sz="18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8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text$text</a:t>
            </a:r>
            <a:r>
              <a:rPr lang="en-US" sz="18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 &lt;- </a:t>
            </a:r>
            <a:r>
              <a:rPr lang="en-US" sz="18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mgsub</a:t>
            </a:r>
            <a:r>
              <a:rPr lang="en-US" sz="18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r>
              <a:rPr lang="en-US" sz="1800" kern="1200" dirty="0" err="1">
                <a:solidFill>
                  <a:schemeClr val="bg1"/>
                </a:solidFill>
                <a:latin typeface="Consolas" panose="020B0609020204030204" pitchFamily="49" charset="0"/>
                <a:ea typeface="Arial Unicode MS" panose="020B0604020202020204" pitchFamily="34" charset="-128"/>
                <a:cs typeface="Consolas" panose="020B0609020204030204" pitchFamily="49" charset="0"/>
              </a:rPr>
              <a:t>hash_lemmas$token,hash_lemmas$lemma,text$text</a:t>
            </a:r>
            <a:r>
              <a:rPr lang="en-US" sz="1800" kern="1200" dirty="0">
                <a:solidFill>
                  <a:schemeClr val="bg1"/>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Rectangle 9"/>
          <p:cNvSpPr/>
          <p:nvPr/>
        </p:nvSpPr>
        <p:spPr>
          <a:xfrm>
            <a:off x="4300537" y="6006197"/>
            <a:ext cx="4714876" cy="307777"/>
          </a:xfrm>
          <a:prstGeom prst="rect">
            <a:avLst/>
          </a:prstGeom>
        </p:spPr>
        <p:txBody>
          <a:bodyPr wrap="square">
            <a:spAutoFit/>
          </a:bodyPr>
          <a:lstStyle/>
          <a:p>
            <a:pPr defTabSz="457200"/>
            <a:r>
              <a:rPr lang="en-US" sz="1400" i="1"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Warning,: Not done in class because it takes a long time.</a:t>
            </a:r>
          </a:p>
        </p:txBody>
      </p:sp>
    </p:spTree>
    <p:extLst>
      <p:ext uri="{BB962C8B-B14F-4D97-AF65-F5344CB8AC3E}">
        <p14:creationId xmlns:p14="http://schemas.microsoft.com/office/powerpoint/2010/main" val="2137557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a:xfrm>
            <a:off x="224851" y="365126"/>
            <a:ext cx="8661973" cy="591477"/>
          </a:xfrm>
        </p:spPr>
        <p:txBody>
          <a:bodyPr/>
          <a:lstStyle/>
          <a:p>
            <a:r>
              <a:rPr lang="en-US" sz="2800" dirty="0"/>
              <a:t>Custom Functions in 2_Cleaning_and_Frequency_Count.R</a:t>
            </a:r>
          </a:p>
        </p:txBody>
      </p:sp>
      <p:sp>
        <p:nvSpPr>
          <p:cNvPr id="4" name="Slide Number Placeholder 3"/>
          <p:cNvSpPr>
            <a:spLocks noGrp="1"/>
          </p:cNvSpPr>
          <p:nvPr>
            <p:ph type="sldNum" sz="quarter" idx="12"/>
          </p:nvPr>
        </p:nvSpPr>
        <p:spPr/>
        <p:txBody>
          <a:bodyPr/>
          <a:lstStyle/>
          <a:p>
            <a:fld id="{37290FF7-652B-4475-AEAB-8B1A5D23AE09}" type="slidenum">
              <a:rPr lang="en-US" smtClean="0"/>
              <a:t>22</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Rectangle 5"/>
          <p:cNvSpPr/>
          <p:nvPr/>
        </p:nvSpPr>
        <p:spPr>
          <a:xfrm>
            <a:off x="414174" y="1716365"/>
            <a:ext cx="4572000" cy="1938992"/>
          </a:xfrm>
          <a:prstGeom prst="rect">
            <a:avLst/>
          </a:prstGeom>
          <a:solidFill>
            <a:schemeClr val="bg1">
              <a:lumMod val="85000"/>
            </a:schemeClr>
          </a:solidFill>
        </p:spPr>
        <p:txBody>
          <a:bodyPr>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return NA when there is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NA</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tryCatch</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 error = function(e) e)</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if not an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if (!inherits(</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try_error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'error'))</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y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return(y)}</a:t>
            </a:r>
          </a:p>
        </p:txBody>
      </p:sp>
      <p:sp>
        <p:nvSpPr>
          <p:cNvPr id="7" name="TextBox 6"/>
          <p:cNvSpPr txBox="1"/>
          <p:nvPr/>
        </p:nvSpPr>
        <p:spPr>
          <a:xfrm>
            <a:off x="414174" y="1245054"/>
            <a:ext cx="6772495" cy="369332"/>
          </a:xfrm>
          <a:prstGeom prst="rect">
            <a:avLst/>
          </a:prstGeom>
          <a:solidFill>
            <a:schemeClr val="tx2"/>
          </a:solidFill>
        </p:spPr>
        <p:txBody>
          <a:bodyPr wrap="none" rtlCol="0">
            <a:spAutoFit/>
          </a:bodyPr>
          <a:lstStyle/>
          <a:p>
            <a:pPr defTabSz="457200"/>
            <a:r>
              <a:rPr lang="en-US" sz="1800" u="sng" kern="1200" dirty="0">
                <a:solidFill>
                  <a:schemeClr val="bg1"/>
                </a:solidFill>
                <a:latin typeface="+mj-lt"/>
                <a:ea typeface="Arial Unicode MS" panose="020B0604020202020204" pitchFamily="34" charset="-128"/>
                <a:cs typeface="Arial Unicode MS" panose="020B0604020202020204" pitchFamily="34" charset="-128"/>
              </a:rPr>
              <a:t>“</a:t>
            </a:r>
            <a:r>
              <a:rPr lang="en-US" sz="1800" u="sng" kern="1200" dirty="0" err="1">
                <a:solidFill>
                  <a:schemeClr val="bg1"/>
                </a:solidFill>
                <a:latin typeface="+mj-lt"/>
                <a:ea typeface="Arial Unicode MS" panose="020B0604020202020204" pitchFamily="34" charset="-128"/>
                <a:cs typeface="Arial Unicode MS" panose="020B0604020202020204" pitchFamily="34" charset="-128"/>
              </a:rPr>
              <a:t>tryTolower</a:t>
            </a:r>
            <a:r>
              <a:rPr lang="en-US" sz="1800" u="sng" kern="1200" dirty="0">
                <a:solidFill>
                  <a:schemeClr val="bg1"/>
                </a:solidFill>
                <a:latin typeface="+mj-lt"/>
                <a:ea typeface="Arial Unicode MS" panose="020B0604020202020204" pitchFamily="34" charset="-128"/>
                <a:cs typeface="Arial Unicode MS" panose="020B0604020202020204" pitchFamily="34" charset="-128"/>
              </a:rPr>
              <a:t>” is poached to account for errors when making lowercase. </a:t>
            </a:r>
          </a:p>
        </p:txBody>
      </p:sp>
      <p:sp>
        <p:nvSpPr>
          <p:cNvPr id="8" name="TextBox 7"/>
          <p:cNvSpPr txBox="1"/>
          <p:nvPr/>
        </p:nvSpPr>
        <p:spPr>
          <a:xfrm>
            <a:off x="371311" y="4082737"/>
            <a:ext cx="5503494"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clean.corpus</a:t>
            </a:r>
            <a:r>
              <a:rPr lang="en-US" dirty="0"/>
              <a:t>” makes applying all transformations easier. </a:t>
            </a:r>
          </a:p>
        </p:txBody>
      </p:sp>
      <p:sp>
        <p:nvSpPr>
          <p:cNvPr id="9" name="Rectangle 8"/>
          <p:cNvSpPr/>
          <p:nvPr/>
        </p:nvSpPr>
        <p:spPr>
          <a:xfrm>
            <a:off x="385598" y="4503835"/>
            <a:ext cx="5043651" cy="2185214"/>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&lt;-function(corpus){</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qdapRegex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rm_url</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removePunctuation</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stripWhitespace</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removeNumbers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content_transformer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tryTolower</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corpus &lt;-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tm_map</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(corpus,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removeWords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return(corpus)</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0" name="TextBox 9"/>
          <p:cNvSpPr txBox="1"/>
          <p:nvPr/>
        </p:nvSpPr>
        <p:spPr>
          <a:xfrm>
            <a:off x="4810115" y="4624011"/>
            <a:ext cx="4076710" cy="923330"/>
          </a:xfrm>
          <a:prstGeom prst="rect">
            <a:avLst/>
          </a:prstGeom>
          <a:solidFill>
            <a:schemeClr val="accent1"/>
          </a:solidFill>
        </p:spPr>
        <p:txBody>
          <a:bodyPr wrap="square" rtlCol="0">
            <a:spAutoFit/>
          </a:bodyPr>
          <a:lstStyle/>
          <a:p>
            <a:pPr defTabSz="457200"/>
            <a:r>
              <a:rPr lang="en-US"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Base: </a:t>
            </a:r>
            <a:r>
              <a:rPr lang="en-US"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tolower</a:t>
            </a:r>
            <a:r>
              <a:rPr lang="en-US"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(basic)</a:t>
            </a:r>
          </a:p>
          <a:p>
            <a:pPr defTabSz="457200"/>
            <a:r>
              <a:rPr lang="en-US"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Stringr</a:t>
            </a:r>
            <a:r>
              <a:rPr lang="en-US"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str_to_lower</a:t>
            </a:r>
            <a:r>
              <a:rPr lang="en-US"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(wrapper)</a:t>
            </a:r>
          </a:p>
          <a:p>
            <a:pPr defTabSz="457200"/>
            <a:r>
              <a:rPr lang="en-US"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Custom: </a:t>
            </a:r>
            <a:r>
              <a:rPr lang="en-US" kern="1200" dirty="0" err="1">
                <a:solidFill>
                  <a:prstClr val="white"/>
                </a:solidFill>
                <a:latin typeface="Consolas" panose="020B0609020204030204" pitchFamily="49" charset="0"/>
                <a:ea typeface="Arial Unicode MS" panose="020B0604020202020204" pitchFamily="34" charset="-128"/>
                <a:cs typeface="Consolas" panose="020B0609020204030204" pitchFamily="49" charset="0"/>
              </a:rPr>
              <a:t>tryTolower</a:t>
            </a:r>
            <a:r>
              <a:rPr lang="en-US"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(handles errors)</a:t>
            </a:r>
          </a:p>
        </p:txBody>
      </p:sp>
    </p:spTree>
    <p:extLst>
      <p:ext uri="{BB962C8B-B14F-4D97-AF65-F5344CB8AC3E}">
        <p14:creationId xmlns:p14="http://schemas.microsoft.com/office/powerpoint/2010/main" val="1691957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Nuances &amp; Inputs for Setting Up a TM Project</a:t>
            </a:r>
          </a:p>
        </p:txBody>
      </p:sp>
      <p:sp>
        <p:nvSpPr>
          <p:cNvPr id="4" name="Slide Number Placeholder 3"/>
          <p:cNvSpPr>
            <a:spLocks noGrp="1"/>
          </p:cNvSpPr>
          <p:nvPr>
            <p:ph type="sldNum" sz="quarter" idx="12"/>
          </p:nvPr>
        </p:nvSpPr>
        <p:spPr/>
        <p:txBody>
          <a:bodyPr/>
          <a:lstStyle/>
          <a:p>
            <a:fld id="{37290FF7-652B-4475-AEAB-8B1A5D23AE09}" type="slidenum">
              <a:rPr lang="en-US" smtClean="0"/>
              <a:t>23</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Rectangle 5"/>
          <p:cNvSpPr/>
          <p:nvPr/>
        </p:nvSpPr>
        <p:spPr>
          <a:xfrm>
            <a:off x="251020" y="1533094"/>
            <a:ext cx="7764268" cy="646331"/>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#Create custom stop words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customStopwords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c(</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english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'lol',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smh</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7" name="TextBox 6"/>
          <p:cNvSpPr txBox="1"/>
          <p:nvPr/>
        </p:nvSpPr>
        <p:spPr>
          <a:xfrm>
            <a:off x="251021" y="1163762"/>
            <a:ext cx="7141763"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a:t>
            </a:r>
            <a:r>
              <a:rPr lang="en-US" dirty="0" err="1"/>
              <a:t>custom.stopwords</a:t>
            </a:r>
            <a:r>
              <a:rPr lang="en-US" dirty="0"/>
              <a:t>” combines vectors of words to remove from the corpus</a:t>
            </a:r>
          </a:p>
        </p:txBody>
      </p:sp>
      <p:sp>
        <p:nvSpPr>
          <p:cNvPr id="9" name="TextBox 8"/>
          <p:cNvSpPr txBox="1"/>
          <p:nvPr/>
        </p:nvSpPr>
        <p:spPr>
          <a:xfrm>
            <a:off x="5143499" y="2224670"/>
            <a:ext cx="2857501" cy="584775"/>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Add channel specific stop words.  </a:t>
            </a:r>
          </a:p>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E.g. Twitter abbreviations</a:t>
            </a:r>
          </a:p>
        </p:txBody>
      </p:sp>
      <p:sp>
        <p:nvSpPr>
          <p:cNvPr id="11" name="Rectangle 10"/>
          <p:cNvSpPr/>
          <p:nvPr/>
        </p:nvSpPr>
        <p:spPr>
          <a:xfrm>
            <a:off x="204844" y="3400165"/>
            <a:ext cx="6506967" cy="2862322"/>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Data</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text&lt;-read.csv('coffee.csv', header=TRUE)</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 of tm version 0.7-3 tabular was deprecated</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names(text)[1]&lt;-'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#first 2 columns must be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doc_id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&amp; 'text‘</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DataframeSource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(text))</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cleanCorpus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2" name="TextBox 11"/>
          <p:cNvSpPr txBox="1"/>
          <p:nvPr/>
        </p:nvSpPr>
        <p:spPr>
          <a:xfrm>
            <a:off x="204844" y="3030833"/>
            <a:ext cx="3219728" cy="369332"/>
          </a:xfrm>
          <a:prstGeom prst="rect">
            <a:avLst/>
          </a:prstGeom>
          <a:solidFill>
            <a:schemeClr val="tx2"/>
          </a:solidFill>
        </p:spPr>
        <p:txBody>
          <a:bodyPr wrap="none" rtlCol="0">
            <a:spAutoFit/>
          </a:bodyPr>
          <a:lstStyle>
            <a:defPPr>
              <a:defRPr lang="en-US"/>
            </a:defPPr>
            <a:lvl1pPr defTabSz="457200">
              <a:defRPr u="sng">
                <a:solidFill>
                  <a:schemeClr val="bg1"/>
                </a:solidFill>
                <a:latin typeface="+mj-lt"/>
                <a:ea typeface="Arial Unicode MS" panose="020B0604020202020204" pitchFamily="34" charset="-128"/>
                <a:cs typeface="Arial Unicode MS" panose="020B0604020202020204" pitchFamily="34" charset="-128"/>
              </a:defRPr>
            </a:lvl1pPr>
          </a:lstStyle>
          <a:p>
            <a:r>
              <a:rPr lang="en-US" dirty="0"/>
              <a:t>Retaining Meta Data Information</a:t>
            </a:r>
          </a:p>
        </p:txBody>
      </p:sp>
    </p:spTree>
    <p:extLst>
      <p:ext uri="{BB962C8B-B14F-4D97-AF65-F5344CB8AC3E}">
        <p14:creationId xmlns:p14="http://schemas.microsoft.com/office/powerpoint/2010/main" val="2430777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How do you retain meta information?</a:t>
            </a:r>
          </a:p>
        </p:txBody>
      </p:sp>
      <p:sp>
        <p:nvSpPr>
          <p:cNvPr id="4" name="Slide Number Placeholder 3"/>
          <p:cNvSpPr>
            <a:spLocks noGrp="1"/>
          </p:cNvSpPr>
          <p:nvPr>
            <p:ph type="sldNum" sz="quarter" idx="12"/>
          </p:nvPr>
        </p:nvSpPr>
        <p:spPr/>
        <p:txBody>
          <a:bodyPr/>
          <a:lstStyle/>
          <a:p>
            <a:fld id="{37290FF7-652B-4475-AEAB-8B1A5D23AE09}" type="slidenum">
              <a:rPr lang="en-US" smtClean="0"/>
              <a:t>24</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Rectangle 5">
            <a:extLst>
              <a:ext uri="{FF2B5EF4-FFF2-40B4-BE49-F238E27FC236}">
                <a16:creationId xmlns="" xmlns:a16="http://schemas.microsoft.com/office/drawing/2014/main" id="{C8A47644-9F19-4B25-84F5-B327F446D94F}"/>
              </a:ext>
            </a:extLst>
          </p:cNvPr>
          <p:cNvSpPr/>
          <p:nvPr/>
        </p:nvSpPr>
        <p:spPr>
          <a:xfrm>
            <a:off x="36576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Meta information is data associated with the data you are analyzing.  These can add context and allow you to partition data in insightful ways.  </a:t>
            </a:r>
          </a:p>
          <a:p>
            <a:pPr marL="571500" lvl="2" indent="-114300">
              <a:spcBef>
                <a:spcPts val="600"/>
              </a:spcBef>
              <a:buSzPct val="100000"/>
              <a:buFont typeface="Arial"/>
              <a:buChar char="•"/>
            </a:pPr>
            <a:r>
              <a:rPr lang="en-US" sz="1400" dirty="0">
                <a:solidFill>
                  <a:schemeClr val="tx2"/>
                </a:solidFill>
                <a:latin typeface="+mj-lt"/>
              </a:rPr>
              <a:t>Timestamp (pre 9/11 Vs post 9/11)</a:t>
            </a:r>
          </a:p>
          <a:p>
            <a:pPr marL="571500" lvl="2" indent="-114300">
              <a:spcBef>
                <a:spcPts val="600"/>
              </a:spcBef>
              <a:buSzPct val="100000"/>
              <a:buFont typeface="Arial"/>
              <a:buChar char="•"/>
            </a:pPr>
            <a:r>
              <a:rPr lang="en-US" sz="1400" dirty="0">
                <a:solidFill>
                  <a:schemeClr val="tx2"/>
                </a:solidFill>
                <a:latin typeface="+mj-lt"/>
              </a:rPr>
              <a:t>Language (American Vs King’s English)</a:t>
            </a:r>
          </a:p>
          <a:p>
            <a:pPr marL="571500" lvl="2" indent="-114300">
              <a:spcBef>
                <a:spcPts val="600"/>
              </a:spcBef>
              <a:buSzPct val="100000"/>
              <a:buFont typeface="Arial"/>
              <a:buChar char="•"/>
            </a:pPr>
            <a:r>
              <a:rPr lang="en-US" sz="1400" dirty="0">
                <a:solidFill>
                  <a:schemeClr val="tx2"/>
                </a:solidFill>
                <a:latin typeface="+mj-lt"/>
              </a:rPr>
              <a:t>Author (Trump Vs Clinton)</a:t>
            </a:r>
          </a:p>
          <a:p>
            <a:pPr marL="571500" lvl="2" indent="-114300">
              <a:spcBef>
                <a:spcPts val="600"/>
              </a:spcBef>
              <a:buSzPct val="100000"/>
              <a:buFont typeface="Arial"/>
              <a:buChar char="•"/>
            </a:pPr>
            <a:r>
              <a:rPr lang="en-US" sz="1400" dirty="0">
                <a:solidFill>
                  <a:schemeClr val="tx2"/>
                </a:solidFill>
                <a:latin typeface="+mj-lt"/>
              </a:rPr>
              <a:t>Channel (Twitter)</a:t>
            </a:r>
          </a:p>
        </p:txBody>
      </p:sp>
      <p:sp>
        <p:nvSpPr>
          <p:cNvPr id="7" name="Rectangle 6">
            <a:extLst>
              <a:ext uri="{FF2B5EF4-FFF2-40B4-BE49-F238E27FC236}">
                <a16:creationId xmlns="" xmlns:a16="http://schemas.microsoft.com/office/drawing/2014/main" id="{F67E4B70-424A-40E7-B0A7-215351A5021F}"/>
              </a:ext>
            </a:extLst>
          </p:cNvPr>
          <p:cNvSpPr/>
          <p:nvPr/>
        </p:nvSpPr>
        <p:spPr>
          <a:xfrm>
            <a:off x="4660900" y="1495169"/>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r>
              <a:rPr lang="en-US" sz="1400" dirty="0">
                <a:solidFill>
                  <a:schemeClr val="tx2"/>
                </a:solidFill>
                <a:latin typeface="+mj-lt"/>
              </a:rPr>
              <a:t>Content is simply the text (strings) you are analyzing.  These data points represent the information of interest you are looking to gain insights from.</a:t>
            </a:r>
          </a:p>
        </p:txBody>
      </p:sp>
      <p:sp>
        <p:nvSpPr>
          <p:cNvPr id="8" name="Rectangle 7">
            <a:extLst>
              <a:ext uri="{FF2B5EF4-FFF2-40B4-BE49-F238E27FC236}">
                <a16:creationId xmlns="" xmlns:a16="http://schemas.microsoft.com/office/drawing/2014/main" id="{497FF6F5-C500-48D1-B165-914FA3901653}"/>
              </a:ext>
            </a:extLst>
          </p:cNvPr>
          <p:cNvSpPr/>
          <p:nvPr/>
        </p:nvSpPr>
        <p:spPr>
          <a:xfrm>
            <a:off x="36576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Meta?</a:t>
            </a:r>
          </a:p>
        </p:txBody>
      </p:sp>
      <p:sp>
        <p:nvSpPr>
          <p:cNvPr id="9" name="Rectangle 8">
            <a:extLst>
              <a:ext uri="{FF2B5EF4-FFF2-40B4-BE49-F238E27FC236}">
                <a16:creationId xmlns="" xmlns:a16="http://schemas.microsoft.com/office/drawing/2014/main" id="{FF9A8A49-E9D2-4C79-A5F2-3524D6918E00}"/>
              </a:ext>
            </a:extLst>
          </p:cNvPr>
          <p:cNvSpPr/>
          <p:nvPr/>
        </p:nvSpPr>
        <p:spPr>
          <a:xfrm>
            <a:off x="4660900" y="1126166"/>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What is content?</a:t>
            </a:r>
          </a:p>
        </p:txBody>
      </p:sp>
      <p:sp>
        <p:nvSpPr>
          <p:cNvPr id="10" name="Rectangle 9">
            <a:extLst>
              <a:ext uri="{FF2B5EF4-FFF2-40B4-BE49-F238E27FC236}">
                <a16:creationId xmlns="" xmlns:a16="http://schemas.microsoft.com/office/drawing/2014/main" id="{5CCC3125-0793-4764-A090-AAD0A322BE20}"/>
              </a:ext>
            </a:extLst>
          </p:cNvPr>
          <p:cNvSpPr/>
          <p:nvPr/>
        </p:nvSpPr>
        <p:spPr>
          <a:xfrm>
            <a:off x="36576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lvl="0" eaLnBrk="0" fontAlgn="base" hangingPunct="0">
              <a:spcBef>
                <a:spcPct val="0"/>
              </a:spcBef>
              <a:spcAft>
                <a:spcPct val="0"/>
              </a:spcAft>
            </a:pPr>
            <a:r>
              <a:rPr lang="en-US" altLang="en-US" sz="1200" dirty="0">
                <a:solidFill>
                  <a:srgbClr val="000000"/>
                </a:solidFill>
                <a:latin typeface="Consolas" panose="020B0609020204030204" pitchFamily="49" charset="0"/>
                <a:cs typeface="Consolas" panose="020B0609020204030204" pitchFamily="49" charset="0"/>
              </a:rPr>
              <a:t>meta(crude[[1</a:t>
            </a:r>
            <a:r>
              <a:rPr lang="en-US" altLang="en-US" sz="1200" dirty="0" smtClean="0">
                <a:solidFill>
                  <a:srgbClr val="000000"/>
                </a:solidFill>
                <a:latin typeface="Consolas" panose="020B0609020204030204" pitchFamily="49" charset="0"/>
                <a:cs typeface="Consolas" panose="020B0609020204030204" pitchFamily="49" charset="0"/>
              </a:rPr>
              <a:t>]]) # Get the first document of a corpus’ meta data i.e. Author etc.</a:t>
            </a:r>
            <a:endParaRPr lang="en-US" altLang="en-US" sz="3200" dirty="0">
              <a:solidFill>
                <a:schemeClr val="tx1"/>
              </a:solidFill>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 xmlns:a16="http://schemas.microsoft.com/office/drawing/2014/main" id="{09527BC1-8907-4E07-A42A-356F214BB629}"/>
              </a:ext>
            </a:extLst>
          </p:cNvPr>
          <p:cNvSpPr/>
          <p:nvPr/>
        </p:nvSpPr>
        <p:spPr>
          <a:xfrm>
            <a:off x="4660900" y="395801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0" lvl="1">
              <a:spcBef>
                <a:spcPts val="600"/>
              </a:spcBef>
              <a:buSzPct val="100000"/>
            </a:pPr>
            <a:endParaRPr lang="en-US" sz="1100" dirty="0">
              <a:solidFill>
                <a:schemeClr val="tx2"/>
              </a:solidFill>
            </a:endParaRPr>
          </a:p>
        </p:txBody>
      </p:sp>
      <p:sp>
        <p:nvSpPr>
          <p:cNvPr id="12" name="Rectangle 11">
            <a:extLst>
              <a:ext uri="{FF2B5EF4-FFF2-40B4-BE49-F238E27FC236}">
                <a16:creationId xmlns="" xmlns:a16="http://schemas.microsoft.com/office/drawing/2014/main" id="{19889756-F100-4C4C-ADAB-79A1BBE2D7E1}"/>
              </a:ext>
            </a:extLst>
          </p:cNvPr>
          <p:cNvSpPr/>
          <p:nvPr/>
        </p:nvSpPr>
        <p:spPr>
          <a:xfrm>
            <a:off x="36576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Retaining/Extracting Meta</a:t>
            </a:r>
          </a:p>
        </p:txBody>
      </p:sp>
      <p:sp>
        <p:nvSpPr>
          <p:cNvPr id="13" name="Rectangle 12">
            <a:extLst>
              <a:ext uri="{FF2B5EF4-FFF2-40B4-BE49-F238E27FC236}">
                <a16:creationId xmlns="" xmlns:a16="http://schemas.microsoft.com/office/drawing/2014/main" id="{83814A6C-9653-47AC-BE5F-8C6874AD2F4F}"/>
              </a:ext>
            </a:extLst>
          </p:cNvPr>
          <p:cNvSpPr/>
          <p:nvPr/>
        </p:nvSpPr>
        <p:spPr>
          <a:xfrm>
            <a:off x="4660900" y="358901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Examining Content</a:t>
            </a:r>
          </a:p>
        </p:txBody>
      </p:sp>
      <p:sp>
        <p:nvSpPr>
          <p:cNvPr id="14" name="Rectangle 13">
            <a:extLst>
              <a:ext uri="{FF2B5EF4-FFF2-40B4-BE49-F238E27FC236}">
                <a16:creationId xmlns="" xmlns:a16="http://schemas.microsoft.com/office/drawing/2014/main" id="{9E667B80-37C5-4FA1-A8B6-4145CB28D72E}"/>
              </a:ext>
            </a:extLst>
          </p:cNvPr>
          <p:cNvSpPr/>
          <p:nvPr/>
        </p:nvSpPr>
        <p:spPr>
          <a:xfrm>
            <a:off x="365760" y="5944317"/>
            <a:ext cx="8409940" cy="369332"/>
          </a:xfrm>
          <a:prstGeom prst="rect">
            <a:avLst/>
          </a:prstGeom>
          <a:solidFill>
            <a:schemeClr val="accent1"/>
          </a:solidFill>
        </p:spPr>
        <p:txBody>
          <a:bodyPr wrap="square">
            <a:spAutoFit/>
          </a:bodyPr>
          <a:lstStyle/>
          <a:p>
            <a:pPr defTabSz="457200"/>
            <a:r>
              <a:rPr lang="en-US" kern="1200" dirty="0">
                <a:solidFill>
                  <a:schemeClr val="bg1"/>
                </a:solidFill>
                <a:latin typeface="+mj-lt"/>
                <a:ea typeface="Arial Unicode MS" panose="020B0604020202020204" pitchFamily="34" charset="-128"/>
                <a:cs typeface="Consolas" panose="020B0609020204030204" pitchFamily="49" charset="0"/>
              </a:rPr>
              <a:t>During an analysis it may be helpful to examine both meta &amp; content information.</a:t>
            </a:r>
          </a:p>
        </p:txBody>
      </p:sp>
      <p:sp>
        <p:nvSpPr>
          <p:cNvPr id="16"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Arial Unicode MS" panose="020B0604020202020204" pitchFamily="34" charset="-128"/>
              </a:rPr>
              <a:t>meta(crude[[1]])</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7" name="Picture 16"/>
          <p:cNvPicPr>
            <a:picLocks noChangeAspect="1"/>
          </p:cNvPicPr>
          <p:nvPr/>
        </p:nvPicPr>
        <p:blipFill>
          <a:blip r:embed="rId2"/>
          <a:stretch>
            <a:fillRect/>
          </a:stretch>
        </p:blipFill>
        <p:spPr>
          <a:xfrm>
            <a:off x="4757737" y="4176713"/>
            <a:ext cx="1685925" cy="762000"/>
          </a:xfrm>
          <a:prstGeom prst="rect">
            <a:avLst/>
          </a:prstGeom>
        </p:spPr>
      </p:pic>
      <p:pic>
        <p:nvPicPr>
          <p:cNvPr id="18" name="Picture 17"/>
          <p:cNvPicPr>
            <a:picLocks noChangeAspect="1"/>
          </p:cNvPicPr>
          <p:nvPr/>
        </p:nvPicPr>
        <p:blipFill rotWithShape="1">
          <a:blip r:embed="rId3"/>
          <a:srcRect r="31022" b="35398"/>
          <a:stretch/>
        </p:blipFill>
        <p:spPr>
          <a:xfrm>
            <a:off x="4752974" y="5119688"/>
            <a:ext cx="3790951" cy="695326"/>
          </a:xfrm>
          <a:prstGeom prst="rect">
            <a:avLst/>
          </a:prstGeom>
        </p:spPr>
      </p:pic>
      <p:pic>
        <p:nvPicPr>
          <p:cNvPr id="19" name="Picture 18"/>
          <p:cNvPicPr>
            <a:picLocks noChangeAspect="1"/>
          </p:cNvPicPr>
          <p:nvPr/>
        </p:nvPicPr>
        <p:blipFill>
          <a:blip r:embed="rId4"/>
          <a:stretch>
            <a:fillRect/>
          </a:stretch>
        </p:blipFill>
        <p:spPr>
          <a:xfrm>
            <a:off x="442913" y="4689872"/>
            <a:ext cx="3929063" cy="982266"/>
          </a:xfrm>
          <a:prstGeom prst="rect">
            <a:avLst/>
          </a:prstGeom>
        </p:spPr>
      </p:pic>
      <p:sp>
        <p:nvSpPr>
          <p:cNvPr id="20" name="TextBox 19"/>
          <p:cNvSpPr txBox="1"/>
          <p:nvPr/>
        </p:nvSpPr>
        <p:spPr>
          <a:xfrm rot="19298076">
            <a:off x="6429375" y="4471987"/>
            <a:ext cx="1824089" cy="369332"/>
          </a:xfrm>
          <a:prstGeom prst="rect">
            <a:avLst/>
          </a:prstGeom>
          <a:noFill/>
        </p:spPr>
        <p:txBody>
          <a:bodyPr wrap="none" rtlCol="0">
            <a:spAutoFit/>
          </a:bodyPr>
          <a:lstStyle/>
          <a:p>
            <a:r>
              <a:rPr lang="en-US" dirty="0" smtClean="0">
                <a:solidFill>
                  <a:srgbClr val="FF0000"/>
                </a:solidFill>
              </a:rPr>
              <a:t>Brackets Matter!!</a:t>
            </a:r>
            <a:endParaRPr lang="en-US" dirty="0">
              <a:solidFill>
                <a:srgbClr val="FF0000"/>
              </a:solidFill>
            </a:endParaRPr>
          </a:p>
        </p:txBody>
      </p:sp>
    </p:spTree>
    <p:extLst>
      <p:ext uri="{BB962C8B-B14F-4D97-AF65-F5344CB8AC3E}">
        <p14:creationId xmlns:p14="http://schemas.microsoft.com/office/powerpoint/2010/main" val="3945838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For Bag of Words, how is data organized?</a:t>
            </a:r>
          </a:p>
        </p:txBody>
      </p:sp>
      <p:sp>
        <p:nvSpPr>
          <p:cNvPr id="4" name="Slide Number Placeholder 3"/>
          <p:cNvSpPr>
            <a:spLocks noGrp="1"/>
          </p:cNvSpPr>
          <p:nvPr>
            <p:ph type="sldNum" sz="quarter" idx="12"/>
          </p:nvPr>
        </p:nvSpPr>
        <p:spPr/>
        <p:txBody>
          <a:bodyPr/>
          <a:lstStyle/>
          <a:p>
            <a:fld id="{37290FF7-652B-4475-AEAB-8B1A5D23AE09}" type="slidenum">
              <a:rPr lang="en-US" smtClean="0"/>
              <a:t>25</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10" name="Rectangle 9">
            <a:extLst>
              <a:ext uri="{FF2B5EF4-FFF2-40B4-BE49-F238E27FC236}">
                <a16:creationId xmlns="" xmlns:a16="http://schemas.microsoft.com/office/drawing/2014/main" id="{5CCC3125-0793-4764-A090-AAD0A322BE20}"/>
              </a:ext>
            </a:extLst>
          </p:cNvPr>
          <p:cNvSpPr/>
          <p:nvPr/>
        </p:nvSpPr>
        <p:spPr>
          <a:xfrm>
            <a:off x="365760" y="4617577"/>
            <a:ext cx="4453646"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DocumentTermMatrix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TermDocumentMatrix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txtCorpus</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txtDtmM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txtDtm</a:t>
            </a:r>
            <a:r>
              <a:rPr lang="en-US" sz="1600" dirty="0">
                <a:solidFill>
                  <a:schemeClr val="tx1"/>
                </a:solidFill>
                <a:latin typeface="Consolas" panose="020B0609020204030204" pitchFamily="49" charset="0"/>
                <a:cs typeface="Consolas" panose="020B0609020204030204" pitchFamily="49" charset="0"/>
              </a:rPr>
              <a:t>)</a:t>
            </a:r>
          </a:p>
          <a:p>
            <a:r>
              <a:rPr lang="en-US" sz="1600" dirty="0" err="1">
                <a:solidFill>
                  <a:schemeClr val="tx1"/>
                </a:solidFill>
                <a:latin typeface="Consolas" panose="020B0609020204030204" pitchFamily="49" charset="0"/>
                <a:cs typeface="Consolas" panose="020B0609020204030204" pitchFamily="49" charset="0"/>
              </a:rPr>
              <a:t>txtTdmM</a:t>
            </a:r>
            <a:r>
              <a:rPr lang="en-US" sz="1600" dirty="0">
                <a:solidFill>
                  <a:schemeClr val="tx1"/>
                </a:solidFill>
                <a:latin typeface="Consolas" panose="020B0609020204030204" pitchFamily="49" charset="0"/>
                <a:cs typeface="Consolas" panose="020B0609020204030204" pitchFamily="49" charset="0"/>
              </a:rPr>
              <a:t>&lt;-</a:t>
            </a:r>
            <a:r>
              <a:rPr lang="en-US" sz="1600" dirty="0" err="1">
                <a:solidFill>
                  <a:schemeClr val="tx1"/>
                </a:solidFill>
                <a:latin typeface="Consolas" panose="020B0609020204030204" pitchFamily="49" charset="0"/>
                <a:cs typeface="Consolas" panose="020B0609020204030204" pitchFamily="49" charset="0"/>
              </a:rPr>
              <a:t>as.matrix</a:t>
            </a:r>
            <a:r>
              <a:rPr lang="en-US" sz="1600" dirty="0">
                <a:solidFill>
                  <a:schemeClr val="tx1"/>
                </a:solidFill>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txtTdm</a:t>
            </a:r>
            <a:r>
              <a:rPr lang="en-US" sz="1600" dirty="0">
                <a:solidFill>
                  <a:schemeClr val="tx1"/>
                </a:solidFill>
                <a:latin typeface="Consolas" panose="020B0609020204030204" pitchFamily="49" charset="0"/>
                <a:cs typeface="Consolas" panose="020B0609020204030204" pitchFamily="49" charset="0"/>
              </a:rPr>
              <a:t>)</a:t>
            </a:r>
          </a:p>
        </p:txBody>
      </p:sp>
      <p:sp>
        <p:nvSpPr>
          <p:cNvPr id="12" name="Rectangle 11">
            <a:extLst>
              <a:ext uri="{FF2B5EF4-FFF2-40B4-BE49-F238E27FC236}">
                <a16:creationId xmlns="" xmlns:a16="http://schemas.microsoft.com/office/drawing/2014/main" id="{19889756-F100-4C4C-ADAB-79A1BBE2D7E1}"/>
              </a:ext>
            </a:extLst>
          </p:cNvPr>
          <p:cNvSpPr/>
          <p:nvPr/>
        </p:nvSpPr>
        <p:spPr>
          <a:xfrm>
            <a:off x="365759" y="4248574"/>
            <a:ext cx="445364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Code to Create the DTM/TDM and change to a matrix</a:t>
            </a:r>
          </a:p>
        </p:txBody>
      </p:sp>
      <p:sp>
        <p:nvSpPr>
          <p:cNvPr id="14" name="Rectangle 13">
            <a:extLst>
              <a:ext uri="{FF2B5EF4-FFF2-40B4-BE49-F238E27FC236}">
                <a16:creationId xmlns="" xmlns:a16="http://schemas.microsoft.com/office/drawing/2014/main" id="{9E667B80-37C5-4FA1-A8B6-4145CB28D72E}"/>
              </a:ext>
            </a:extLst>
          </p:cNvPr>
          <p:cNvSpPr/>
          <p:nvPr/>
        </p:nvSpPr>
        <p:spPr>
          <a:xfrm>
            <a:off x="365760" y="5944317"/>
            <a:ext cx="8409940" cy="353943"/>
          </a:xfrm>
          <a:prstGeom prst="rect">
            <a:avLst/>
          </a:prstGeom>
          <a:solidFill>
            <a:schemeClr val="accent1"/>
          </a:solidFill>
        </p:spPr>
        <p:txBody>
          <a:bodyPr wrap="square">
            <a:spAutoFit/>
          </a:bodyPr>
          <a:lstStyle/>
          <a:p>
            <a:pPr defTabSz="457200"/>
            <a:r>
              <a:rPr lang="en-US" sz="1700" kern="1200" dirty="0">
                <a:solidFill>
                  <a:schemeClr val="bg1"/>
                </a:solidFill>
                <a:latin typeface="+mj-lt"/>
                <a:ea typeface="Arial Unicode MS" panose="020B0604020202020204" pitchFamily="34" charset="-128"/>
                <a:cs typeface="Consolas" panose="020B0609020204030204" pitchFamily="49" charset="0"/>
              </a:rPr>
              <a:t>The matrices are sparse (many 0’s) so additional steps may be needed to extract information.</a:t>
            </a:r>
          </a:p>
        </p:txBody>
      </p:sp>
      <p:graphicFrame>
        <p:nvGraphicFramePr>
          <p:cNvPr id="15" name="Table 14">
            <a:extLst>
              <a:ext uri="{FF2B5EF4-FFF2-40B4-BE49-F238E27FC236}">
                <a16:creationId xmlns="" xmlns:a16="http://schemas.microsoft.com/office/drawing/2014/main" id="{270F226D-E0DE-45AD-821B-7663925F86C1}"/>
              </a:ext>
            </a:extLst>
          </p:cNvPr>
          <p:cNvGraphicFramePr>
            <a:graphicFrameLocks noGrp="1"/>
          </p:cNvGraphicFramePr>
          <p:nvPr>
            <p:extLst>
              <p:ext uri="{D42A27DB-BD31-4B8C-83A1-F6EECF244321}">
                <p14:modId xmlns:p14="http://schemas.microsoft.com/office/powerpoint/2010/main" val="2447775404"/>
              </p:ext>
            </p:extLst>
          </p:nvPr>
        </p:nvGraphicFramePr>
        <p:xfrm>
          <a:off x="365760" y="1604750"/>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 xmlns:a16="http://schemas.microsoft.com/office/drawing/2014/main" val="20000"/>
                    </a:ext>
                  </a:extLst>
                </a:gridCol>
                <a:gridCol w="694055">
                  <a:extLst>
                    <a:ext uri="{9D8B030D-6E8A-4147-A177-3AD203B41FA5}">
                      <a16:colId xmlns="" xmlns:a16="http://schemas.microsoft.com/office/drawing/2014/main" val="20001"/>
                    </a:ext>
                  </a:extLst>
                </a:gridCol>
                <a:gridCol w="576654">
                  <a:extLst>
                    <a:ext uri="{9D8B030D-6E8A-4147-A177-3AD203B41FA5}">
                      <a16:colId xmlns="" xmlns:a16="http://schemas.microsoft.com/office/drawing/2014/main" val="20002"/>
                    </a:ext>
                  </a:extLst>
                </a:gridCol>
                <a:gridCol w="646430">
                  <a:extLst>
                    <a:ext uri="{9D8B030D-6E8A-4147-A177-3AD203B41FA5}">
                      <a16:colId xmlns="" xmlns:a16="http://schemas.microsoft.com/office/drawing/2014/main" val="20003"/>
                    </a:ext>
                  </a:extLst>
                </a:gridCol>
                <a:gridCol w="694055">
                  <a:extLst>
                    <a:ext uri="{9D8B030D-6E8A-4147-A177-3AD203B41FA5}">
                      <a16:colId xmlns="" xmlns:a16="http://schemas.microsoft.com/office/drawing/2014/main" val="20004"/>
                    </a:ext>
                  </a:extLst>
                </a:gridCol>
                <a:gridCol w="360680">
                  <a:extLst>
                    <a:ext uri="{9D8B030D-6E8A-4147-A177-3AD203B41FA5}">
                      <a16:colId xmlns="" xmlns:a16="http://schemas.microsoft.com/office/drawing/2014/main" val="20005"/>
                    </a:ext>
                  </a:extLst>
                </a:gridCol>
                <a:gridCol w="779780">
                  <a:extLst>
                    <a:ext uri="{9D8B030D-6E8A-4147-A177-3AD203B41FA5}">
                      <a16:colId xmlns=""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 xmlns:a16="http://schemas.microsoft.com/office/drawing/2014/main" val="10005"/>
                  </a:ext>
                </a:extLst>
              </a:tr>
            </a:tbl>
          </a:graphicData>
        </a:graphic>
      </p:graphicFrame>
      <p:sp>
        <p:nvSpPr>
          <p:cNvPr id="16" name="Rectangle 15">
            <a:extLst>
              <a:ext uri="{FF2B5EF4-FFF2-40B4-BE49-F238E27FC236}">
                <a16:creationId xmlns="" xmlns:a16="http://schemas.microsoft.com/office/drawing/2014/main" id="{DE8506CF-AECA-4CC7-B5EC-4CA9F1E0F568}"/>
              </a:ext>
            </a:extLst>
          </p:cNvPr>
          <p:cNvSpPr/>
          <p:nvPr/>
        </p:nvSpPr>
        <p:spPr>
          <a:xfrm>
            <a:off x="365758" y="1237369"/>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graphicFrame>
        <p:nvGraphicFramePr>
          <p:cNvPr id="17" name="Table 16">
            <a:extLst>
              <a:ext uri="{FF2B5EF4-FFF2-40B4-BE49-F238E27FC236}">
                <a16:creationId xmlns="" xmlns:a16="http://schemas.microsoft.com/office/drawing/2014/main" id="{FC3AE280-ABA7-4970-8744-D0E24542C377}"/>
              </a:ext>
            </a:extLst>
          </p:cNvPr>
          <p:cNvGraphicFramePr>
            <a:graphicFrameLocks noGrp="1"/>
          </p:cNvGraphicFramePr>
          <p:nvPr>
            <p:extLst>
              <p:ext uri="{D42A27DB-BD31-4B8C-83A1-F6EECF244321}">
                <p14:modId xmlns:p14="http://schemas.microsoft.com/office/powerpoint/2010/main" val="1977469835"/>
              </p:ext>
            </p:extLst>
          </p:nvPr>
        </p:nvGraphicFramePr>
        <p:xfrm>
          <a:off x="5193746" y="1630150"/>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 xmlns:a16="http://schemas.microsoft.com/office/drawing/2014/main" val="20000"/>
                    </a:ext>
                  </a:extLst>
                </a:gridCol>
                <a:gridCol w="597218">
                  <a:extLst>
                    <a:ext uri="{9D8B030D-6E8A-4147-A177-3AD203B41FA5}">
                      <a16:colId xmlns="" xmlns:a16="http://schemas.microsoft.com/office/drawing/2014/main" val="20001"/>
                    </a:ext>
                  </a:extLst>
                </a:gridCol>
                <a:gridCol w="597218">
                  <a:extLst>
                    <a:ext uri="{9D8B030D-6E8A-4147-A177-3AD203B41FA5}">
                      <a16:colId xmlns="" xmlns:a16="http://schemas.microsoft.com/office/drawing/2014/main" val="20002"/>
                    </a:ext>
                  </a:extLst>
                </a:gridCol>
                <a:gridCol w="597218">
                  <a:extLst>
                    <a:ext uri="{9D8B030D-6E8A-4147-A177-3AD203B41FA5}">
                      <a16:colId xmlns="" xmlns:a16="http://schemas.microsoft.com/office/drawing/2014/main" val="20003"/>
                    </a:ext>
                  </a:extLst>
                </a:gridCol>
                <a:gridCol w="344805">
                  <a:extLst>
                    <a:ext uri="{9D8B030D-6E8A-4147-A177-3AD203B41FA5}">
                      <a16:colId xmlns="" xmlns:a16="http://schemas.microsoft.com/office/drawing/2014/main" val="20004"/>
                    </a:ext>
                  </a:extLst>
                </a:gridCol>
                <a:gridCol w="675005">
                  <a:extLst>
                    <a:ext uri="{9D8B030D-6E8A-4147-A177-3AD203B41FA5}">
                      <a16:colId xmlns=""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 xmlns:a16="http://schemas.microsoft.com/office/drawing/2014/main" val="10005"/>
                  </a:ext>
                </a:extLst>
              </a:tr>
            </a:tbl>
          </a:graphicData>
        </a:graphic>
      </p:graphicFrame>
      <p:sp>
        <p:nvSpPr>
          <p:cNvPr id="18" name="Rectangle 17">
            <a:extLst>
              <a:ext uri="{FF2B5EF4-FFF2-40B4-BE49-F238E27FC236}">
                <a16:creationId xmlns="" xmlns:a16="http://schemas.microsoft.com/office/drawing/2014/main" id="{E8FFC286-E215-43A9-B51D-20E465668F33}"/>
              </a:ext>
            </a:extLst>
          </p:cNvPr>
          <p:cNvSpPr/>
          <p:nvPr/>
        </p:nvSpPr>
        <p:spPr>
          <a:xfrm>
            <a:off x="5193746" y="1249919"/>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 xmlns:a16="http://schemas.microsoft.com/office/drawing/2014/main" id="{948A66C7-8011-4A5F-A82A-92177B696CA0}"/>
              </a:ext>
            </a:extLst>
          </p:cNvPr>
          <p:cNvSpPr/>
          <p:nvPr/>
        </p:nvSpPr>
        <p:spPr>
          <a:xfrm>
            <a:off x="5129846" y="4248574"/>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Why are DTM &amp; TDM Sparse?  What do they represent?</a:t>
            </a:r>
          </a:p>
        </p:txBody>
      </p:sp>
      <p:sp>
        <p:nvSpPr>
          <p:cNvPr id="20" name="Rectangle 19">
            <a:extLst>
              <a:ext uri="{FF2B5EF4-FFF2-40B4-BE49-F238E27FC236}">
                <a16:creationId xmlns="" xmlns:a16="http://schemas.microsoft.com/office/drawing/2014/main" id="{7097BD3E-8060-4D7E-B28F-7036109F93D8}"/>
              </a:ext>
            </a:extLst>
          </p:cNvPr>
          <p:cNvSpPr/>
          <p:nvPr/>
        </p:nvSpPr>
        <p:spPr>
          <a:xfrm>
            <a:off x="5129846" y="4617577"/>
            <a:ext cx="3513458" cy="1153636"/>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algn="ctr"/>
            <a:endParaRPr lang="en-US" sz="3600" dirty="0">
              <a:solidFill>
                <a:schemeClr val="tx1"/>
              </a:solidFill>
              <a:latin typeface="+mj-lt"/>
              <a:cs typeface="Consolas" panose="020B0609020204030204" pitchFamily="49" charset="0"/>
            </a:endParaRPr>
          </a:p>
        </p:txBody>
      </p:sp>
    </p:spTree>
    <p:extLst>
      <p:ext uri="{BB962C8B-B14F-4D97-AF65-F5344CB8AC3E}">
        <p14:creationId xmlns:p14="http://schemas.microsoft.com/office/powerpoint/2010/main" val="475306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2_Cleaning_and_Frequency_Count.R</a:t>
            </a:r>
          </a:p>
        </p:txBody>
      </p:sp>
      <p:sp>
        <p:nvSpPr>
          <p:cNvPr id="6" name="Date Placeholder 1">
            <a:extLst>
              <a:ext uri="{FF2B5EF4-FFF2-40B4-BE49-F238E27FC236}">
                <a16:creationId xmlns=""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7/16/2018</a:t>
            </a:fld>
            <a:endParaRPr lang="en-US"/>
          </a:p>
        </p:txBody>
      </p:sp>
      <p:sp>
        <p:nvSpPr>
          <p:cNvPr id="7" name="Slide Number Placeholder 3">
            <a:extLst>
              <a:ext uri="{FF2B5EF4-FFF2-40B4-BE49-F238E27FC236}">
                <a16:creationId xmlns=""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26</a:t>
            </a:fld>
            <a:endParaRPr lang="en-US"/>
          </a:p>
        </p:txBody>
      </p:sp>
      <p:sp>
        <p:nvSpPr>
          <p:cNvPr id="8" name="Footer Placeholder 4">
            <a:extLst>
              <a:ext uri="{FF2B5EF4-FFF2-40B4-BE49-F238E27FC236}">
                <a16:creationId xmlns=""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Tree>
    <p:extLst>
      <p:ext uri="{BB962C8B-B14F-4D97-AF65-F5344CB8AC3E}">
        <p14:creationId xmlns:p14="http://schemas.microsoft.com/office/powerpoint/2010/main" val="3958394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Intro to TM w/R</a:t>
                      </a:r>
                    </a:p>
                  </a:txBody>
                  <a:tcPr/>
                </a:tc>
                <a:extLst>
                  <a:ext uri="{0D108BD9-81ED-4DB2-BD59-A6C34878D82A}">
                    <a16:rowId xmlns=""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Break</a:t>
                      </a:r>
                    </a:p>
                  </a:txBody>
                  <a:tcPr/>
                </a:tc>
                <a:extLst>
                  <a:ext uri="{0D108BD9-81ED-4DB2-BD59-A6C34878D82A}">
                    <a16:rowId xmlns=""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Gather Text</a:t>
                      </a:r>
                    </a:p>
                  </a:txBody>
                  <a:tcPr/>
                </a:tc>
                <a:extLst>
                  <a:ext uri="{0D108BD9-81ED-4DB2-BD59-A6C34878D82A}">
                    <a16:rowId xmlns=""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Break</a:t>
                      </a:r>
                    </a:p>
                  </a:txBody>
                  <a:tcPr/>
                </a:tc>
                <a:extLst>
                  <a:ext uri="{0D108BD9-81ED-4DB2-BD59-A6C34878D82A}">
                    <a16:rowId xmlns=""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HTML Widgets/</a:t>
                      </a:r>
                      <a:r>
                        <a:rPr lang="en-US" sz="1800" b="0" strike="noStrike" dirty="0" err="1">
                          <a:solidFill>
                            <a:schemeClr val="tx1"/>
                          </a:solidFill>
                          <a:latin typeface="+mn-lt"/>
                        </a:rPr>
                        <a:t>FlexDashboard</a:t>
                      </a:r>
                      <a:endParaRPr lang="en-US" sz="1800" b="0" strike="noStrike" dirty="0">
                        <a:solidFill>
                          <a:schemeClr val="tx1"/>
                        </a:solidFill>
                        <a:latin typeface="+mn-lt"/>
                      </a:endParaRPr>
                    </a:p>
                  </a:txBody>
                  <a:tcPr/>
                </a:tc>
                <a:extLst>
                  <a:ext uri="{0D108BD9-81ED-4DB2-BD59-A6C34878D82A}">
                    <a16:rowId xmlns=""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Break</a:t>
                      </a:r>
                    </a:p>
                  </a:txBody>
                  <a:tcPr/>
                </a:tc>
                <a:extLst>
                  <a:ext uri="{0D108BD9-81ED-4DB2-BD59-A6C34878D82A}">
                    <a16:rowId xmlns=""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Task Scheduling</a:t>
                      </a:r>
                    </a:p>
                  </a:txBody>
                  <a:tcPr/>
                </a:tc>
                <a:extLst>
                  <a:ext uri="{0D108BD9-81ED-4DB2-BD59-A6C34878D82A}">
                    <a16:rowId xmlns=""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7/16/2018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27</a:t>
            </a:fld>
            <a:endParaRPr lang="en-US"/>
          </a:p>
        </p:txBody>
      </p:sp>
      <p:sp>
        <p:nvSpPr>
          <p:cNvPr id="8" name="TextBox 7"/>
          <p:cNvSpPr txBox="1"/>
          <p:nvPr/>
        </p:nvSpPr>
        <p:spPr>
          <a:xfrm>
            <a:off x="624840" y="5118735"/>
            <a:ext cx="7030964" cy="1200329"/>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Follow a business workflow for stakeholders needing text mining insights</a:t>
            </a:r>
          </a:p>
        </p:txBody>
      </p:sp>
    </p:spTree>
    <p:extLst>
      <p:ext uri="{BB962C8B-B14F-4D97-AF65-F5344CB8AC3E}">
        <p14:creationId xmlns:p14="http://schemas.microsoft.com/office/powerpoint/2010/main" val="1575670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Once cleaned, let’s get word frequencies.</a:t>
            </a:r>
          </a:p>
        </p:txBody>
      </p:sp>
      <p:sp>
        <p:nvSpPr>
          <p:cNvPr id="6" name="Date Placeholder 1">
            <a:extLst>
              <a:ext uri="{FF2B5EF4-FFF2-40B4-BE49-F238E27FC236}">
                <a16:creationId xmlns=""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7/16/2018</a:t>
            </a:fld>
            <a:endParaRPr lang="en-US"/>
          </a:p>
        </p:txBody>
      </p:sp>
      <p:sp>
        <p:nvSpPr>
          <p:cNvPr id="7" name="Slide Number Placeholder 3">
            <a:extLst>
              <a:ext uri="{FF2B5EF4-FFF2-40B4-BE49-F238E27FC236}">
                <a16:creationId xmlns=""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28</a:t>
            </a:fld>
            <a:endParaRPr lang="en-US"/>
          </a:p>
        </p:txBody>
      </p:sp>
      <p:sp>
        <p:nvSpPr>
          <p:cNvPr id="8" name="Footer Placeholder 4">
            <a:extLst>
              <a:ext uri="{FF2B5EF4-FFF2-40B4-BE49-F238E27FC236}">
                <a16:creationId xmlns=""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
        <p:nvSpPr>
          <p:cNvPr id="9" name="Rectangle 8">
            <a:extLst>
              <a:ext uri="{FF2B5EF4-FFF2-40B4-BE49-F238E27FC236}">
                <a16:creationId xmlns=""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 xmlns:a16="http://schemas.microsoft.com/office/drawing/2014/main" id="{86C9C44B-67F3-4E36-8102-211D5F3F934C}"/>
              </a:ext>
            </a:extLst>
          </p:cNvPr>
          <p:cNvSpPr/>
          <p:nvPr/>
        </p:nvSpPr>
        <p:spPr>
          <a:xfrm rot="5400000">
            <a:off x="4721064" y="3544383"/>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 xmlns:a16="http://schemas.microsoft.com/office/drawing/2014/main" id="{88D87AD9-BE81-4811-80B4-0B3567211CA3}"/>
              </a:ext>
            </a:extLst>
          </p:cNvPr>
          <p:cNvGraphicFramePr>
            <a:graphicFrameLocks noGrp="1"/>
          </p:cNvGraphicFramePr>
          <p:nvPr>
            <p:extLst>
              <p:ext uri="{D42A27DB-BD31-4B8C-83A1-F6EECF244321}">
                <p14:modId xmlns:p14="http://schemas.microsoft.com/office/powerpoint/2010/main" val="1998001132"/>
              </p:ext>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 xmlns:a16="http://schemas.microsoft.com/office/drawing/2014/main" val="20000"/>
                    </a:ext>
                  </a:extLst>
                </a:gridCol>
                <a:gridCol w="914363">
                  <a:extLst>
                    <a:ext uri="{9D8B030D-6E8A-4147-A177-3AD203B41FA5}">
                      <a16:colId xmlns=""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 xmlns:a16="http://schemas.microsoft.com/office/drawing/2014/main" val="10005"/>
                  </a:ext>
                </a:extLst>
              </a:tr>
            </a:tbl>
          </a:graphicData>
        </a:graphic>
      </p:graphicFrame>
      <p:graphicFrame>
        <p:nvGraphicFramePr>
          <p:cNvPr id="15" name="Table 14">
            <a:extLst>
              <a:ext uri="{FF2B5EF4-FFF2-40B4-BE49-F238E27FC236}">
                <a16:creationId xmlns="" xmlns:a16="http://schemas.microsoft.com/office/drawing/2014/main" id="{F8D361A6-416C-4887-85FD-E5397746D674}"/>
              </a:ext>
            </a:extLst>
          </p:cNvPr>
          <p:cNvGraphicFramePr>
            <a:graphicFrameLocks noGrp="1"/>
          </p:cNvGraphicFramePr>
          <p:nvPr>
            <p:extLst>
              <p:ext uri="{D42A27DB-BD31-4B8C-83A1-F6EECF244321}">
                <p14:modId xmlns:p14="http://schemas.microsoft.com/office/powerpoint/2010/main" val="1603658829"/>
              </p:ext>
            </p:extLst>
          </p:nvPr>
        </p:nvGraphicFramePr>
        <p:xfrm>
          <a:off x="365760" y="2818949"/>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 xmlns:a16="http://schemas.microsoft.com/office/drawing/2014/main" val="20000"/>
                    </a:ext>
                  </a:extLst>
                </a:gridCol>
                <a:gridCol w="694055">
                  <a:extLst>
                    <a:ext uri="{9D8B030D-6E8A-4147-A177-3AD203B41FA5}">
                      <a16:colId xmlns="" xmlns:a16="http://schemas.microsoft.com/office/drawing/2014/main" val="20001"/>
                    </a:ext>
                  </a:extLst>
                </a:gridCol>
                <a:gridCol w="576654">
                  <a:extLst>
                    <a:ext uri="{9D8B030D-6E8A-4147-A177-3AD203B41FA5}">
                      <a16:colId xmlns="" xmlns:a16="http://schemas.microsoft.com/office/drawing/2014/main" val="20002"/>
                    </a:ext>
                  </a:extLst>
                </a:gridCol>
                <a:gridCol w="646430">
                  <a:extLst>
                    <a:ext uri="{9D8B030D-6E8A-4147-A177-3AD203B41FA5}">
                      <a16:colId xmlns="" xmlns:a16="http://schemas.microsoft.com/office/drawing/2014/main" val="20003"/>
                    </a:ext>
                  </a:extLst>
                </a:gridCol>
                <a:gridCol w="694055">
                  <a:extLst>
                    <a:ext uri="{9D8B030D-6E8A-4147-A177-3AD203B41FA5}">
                      <a16:colId xmlns="" xmlns:a16="http://schemas.microsoft.com/office/drawing/2014/main" val="20004"/>
                    </a:ext>
                  </a:extLst>
                </a:gridCol>
                <a:gridCol w="360680">
                  <a:extLst>
                    <a:ext uri="{9D8B030D-6E8A-4147-A177-3AD203B41FA5}">
                      <a16:colId xmlns="" xmlns:a16="http://schemas.microsoft.com/office/drawing/2014/main" val="20005"/>
                    </a:ext>
                  </a:extLst>
                </a:gridCol>
                <a:gridCol w="779780">
                  <a:extLst>
                    <a:ext uri="{9D8B030D-6E8A-4147-A177-3AD203B41FA5}">
                      <a16:colId xmlns=""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extLst>
                  <a:ext uri="{0D108BD9-81ED-4DB2-BD59-A6C34878D82A}">
                    <a16:rowId xmlns="" xmlns:a16="http://schemas.microsoft.com/office/drawing/2014/main" val="10005"/>
                  </a:ext>
                </a:extLst>
              </a:tr>
            </a:tbl>
          </a:graphicData>
        </a:graphic>
      </p:graphicFrame>
      <p:sp>
        <p:nvSpPr>
          <p:cNvPr id="16" name="Rectangle 15">
            <a:extLst>
              <a:ext uri="{FF2B5EF4-FFF2-40B4-BE49-F238E27FC236}">
                <a16:creationId xmlns="" xmlns:a16="http://schemas.microsoft.com/office/drawing/2014/main" id="{01845DF9-B1E1-4118-B900-F9A126E097C7}"/>
              </a:ext>
            </a:extLst>
          </p:cNvPr>
          <p:cNvSpPr/>
          <p:nvPr/>
        </p:nvSpPr>
        <p:spPr>
          <a:xfrm>
            <a:off x="365758" y="2451568"/>
            <a:ext cx="443484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Term Document Matrix</a:t>
            </a:r>
          </a:p>
        </p:txBody>
      </p:sp>
      <p:sp>
        <p:nvSpPr>
          <p:cNvPr id="17" name="Rectangle 16">
            <a:extLst>
              <a:ext uri="{FF2B5EF4-FFF2-40B4-BE49-F238E27FC236}">
                <a16:creationId xmlns=""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spTree>
    <p:extLst>
      <p:ext uri="{BB962C8B-B14F-4D97-AF65-F5344CB8AC3E}">
        <p14:creationId xmlns:p14="http://schemas.microsoft.com/office/powerpoint/2010/main" val="425049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What about a DTM?</a:t>
            </a:r>
          </a:p>
        </p:txBody>
      </p:sp>
      <p:sp>
        <p:nvSpPr>
          <p:cNvPr id="6" name="Date Placeholder 1">
            <a:extLst>
              <a:ext uri="{FF2B5EF4-FFF2-40B4-BE49-F238E27FC236}">
                <a16:creationId xmlns=""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7/16/2018</a:t>
            </a:fld>
            <a:endParaRPr lang="en-US"/>
          </a:p>
        </p:txBody>
      </p:sp>
      <p:sp>
        <p:nvSpPr>
          <p:cNvPr id="7" name="Slide Number Placeholder 3">
            <a:extLst>
              <a:ext uri="{FF2B5EF4-FFF2-40B4-BE49-F238E27FC236}">
                <a16:creationId xmlns=""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29</a:t>
            </a:fld>
            <a:endParaRPr lang="en-US"/>
          </a:p>
        </p:txBody>
      </p:sp>
      <p:sp>
        <p:nvSpPr>
          <p:cNvPr id="8" name="Footer Placeholder 4">
            <a:extLst>
              <a:ext uri="{FF2B5EF4-FFF2-40B4-BE49-F238E27FC236}">
                <a16:creationId xmlns=""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
        <p:nvSpPr>
          <p:cNvPr id="9" name="Rectangle 8">
            <a:extLst>
              <a:ext uri="{FF2B5EF4-FFF2-40B4-BE49-F238E27FC236}">
                <a16:creationId xmlns="" xmlns:a16="http://schemas.microsoft.com/office/drawing/2014/main" id="{F5CD4F4D-781D-474A-9BAC-BB83839CDCE1}"/>
              </a:ext>
            </a:extLst>
          </p:cNvPr>
          <p:cNvSpPr/>
          <p:nvPr/>
        </p:nvSpPr>
        <p:spPr>
          <a:xfrm>
            <a:off x="365758" y="1357837"/>
            <a:ext cx="7653397" cy="584775"/>
          </a:xfrm>
          <a:prstGeom prst="rect">
            <a:avLst/>
          </a:prstGeom>
          <a:solidFill>
            <a:schemeClr val="bg1">
              <a:lumMod val="85000"/>
            </a:schemeClr>
          </a:solidFill>
        </p:spPr>
        <p:txBody>
          <a:bodyPr wrap="square">
            <a:spAutoFit/>
          </a:bodyPr>
          <a:lstStyle/>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a:solidFill>
                  <a:prstClr val="black"/>
                </a:solidFill>
                <a:highlight>
                  <a:srgbClr val="FFFF00"/>
                </a:highlight>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beerDTMm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(word=names(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),frequency=</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beerFreq</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13" name="Isosceles Triangle 12">
            <a:extLst>
              <a:ext uri="{FF2B5EF4-FFF2-40B4-BE49-F238E27FC236}">
                <a16:creationId xmlns="" xmlns:a16="http://schemas.microsoft.com/office/drawing/2014/main" id="{86C9C44B-67F3-4E36-8102-211D5F3F934C}"/>
              </a:ext>
            </a:extLst>
          </p:cNvPr>
          <p:cNvSpPr/>
          <p:nvPr/>
        </p:nvSpPr>
        <p:spPr>
          <a:xfrm rot="5400000">
            <a:off x="4382414" y="3552522"/>
            <a:ext cx="1339350" cy="402476"/>
          </a:xfrm>
          <a:prstGeom prst="triangle">
            <a:avLst/>
          </a:prstGeom>
          <a:solidFill>
            <a:schemeClr val="accent5"/>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14" name="Table 13">
            <a:extLst>
              <a:ext uri="{FF2B5EF4-FFF2-40B4-BE49-F238E27FC236}">
                <a16:creationId xmlns="" xmlns:a16="http://schemas.microsoft.com/office/drawing/2014/main" id="{88D87AD9-BE81-4811-80B4-0B3567211CA3}"/>
              </a:ext>
            </a:extLst>
          </p:cNvPr>
          <p:cNvGraphicFramePr>
            <a:graphicFrameLocks noGrp="1"/>
          </p:cNvGraphicFramePr>
          <p:nvPr>
            <p:extLst/>
          </p:nvPr>
        </p:nvGraphicFramePr>
        <p:xfrm>
          <a:off x="5962071" y="2844349"/>
          <a:ext cx="2057083" cy="2225040"/>
        </p:xfrm>
        <a:graphic>
          <a:graphicData uri="http://schemas.openxmlformats.org/drawingml/2006/table">
            <a:tbl>
              <a:tblPr firstRow="1" bandRow="1">
                <a:tableStyleId>{5C22544A-7EE6-4342-B048-85BDC9FD1C3A}</a:tableStyleId>
              </a:tblPr>
              <a:tblGrid>
                <a:gridCol w="1142720">
                  <a:extLst>
                    <a:ext uri="{9D8B030D-6E8A-4147-A177-3AD203B41FA5}">
                      <a16:colId xmlns="" xmlns:a16="http://schemas.microsoft.com/office/drawing/2014/main" val="20000"/>
                    </a:ext>
                  </a:extLst>
                </a:gridCol>
                <a:gridCol w="914363">
                  <a:extLst>
                    <a:ext uri="{9D8B030D-6E8A-4147-A177-3AD203B41FA5}">
                      <a16:colId xmlns=""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 xmlns:a16="http://schemas.microsoft.com/office/drawing/2014/main" val="10005"/>
                  </a:ext>
                </a:extLst>
              </a:tr>
            </a:tbl>
          </a:graphicData>
        </a:graphic>
      </p:graphicFrame>
      <p:sp>
        <p:nvSpPr>
          <p:cNvPr id="17" name="Rectangle 16">
            <a:extLst>
              <a:ext uri="{FF2B5EF4-FFF2-40B4-BE49-F238E27FC236}">
                <a16:creationId xmlns="" xmlns:a16="http://schemas.microsoft.com/office/drawing/2014/main" id="{381F82B2-C164-4D27-B9E8-F79273567423}"/>
              </a:ext>
            </a:extLst>
          </p:cNvPr>
          <p:cNvSpPr/>
          <p:nvPr/>
        </p:nvSpPr>
        <p:spPr>
          <a:xfrm>
            <a:off x="5962071" y="2478589"/>
            <a:ext cx="2057083"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Word Frequency Matrix</a:t>
            </a:r>
          </a:p>
        </p:txBody>
      </p:sp>
      <p:graphicFrame>
        <p:nvGraphicFramePr>
          <p:cNvPr id="12" name="Table 11">
            <a:extLst>
              <a:ext uri="{FF2B5EF4-FFF2-40B4-BE49-F238E27FC236}">
                <a16:creationId xmlns="" xmlns:a16="http://schemas.microsoft.com/office/drawing/2014/main" id="{4C4D17DA-10C0-4D66-98BE-6ADB82890F25}"/>
              </a:ext>
            </a:extLst>
          </p:cNvPr>
          <p:cNvGraphicFramePr>
            <a:graphicFrameLocks noGrp="1"/>
          </p:cNvGraphicFramePr>
          <p:nvPr>
            <p:extLst>
              <p:ext uri="{D42A27DB-BD31-4B8C-83A1-F6EECF244321}">
                <p14:modId xmlns:p14="http://schemas.microsoft.com/office/powerpoint/2010/main" val="1776743339"/>
              </p:ext>
            </p:extLst>
          </p:nvPr>
        </p:nvGraphicFramePr>
        <p:xfrm>
          <a:off x="628650" y="2844349"/>
          <a:ext cx="3513457" cy="2225040"/>
        </p:xfrm>
        <a:graphic>
          <a:graphicData uri="http://schemas.openxmlformats.org/drawingml/2006/table">
            <a:tbl>
              <a:tblPr firstRow="1" bandRow="1">
                <a:tableStyleId>{69C7853C-536D-4A76-A0AE-DD22124D55A5}</a:tableStyleId>
              </a:tblPr>
              <a:tblGrid>
                <a:gridCol w="701993">
                  <a:extLst>
                    <a:ext uri="{9D8B030D-6E8A-4147-A177-3AD203B41FA5}">
                      <a16:colId xmlns="" xmlns:a16="http://schemas.microsoft.com/office/drawing/2014/main" val="20000"/>
                    </a:ext>
                  </a:extLst>
                </a:gridCol>
                <a:gridCol w="597218">
                  <a:extLst>
                    <a:ext uri="{9D8B030D-6E8A-4147-A177-3AD203B41FA5}">
                      <a16:colId xmlns="" xmlns:a16="http://schemas.microsoft.com/office/drawing/2014/main" val="20001"/>
                    </a:ext>
                  </a:extLst>
                </a:gridCol>
                <a:gridCol w="597218">
                  <a:extLst>
                    <a:ext uri="{9D8B030D-6E8A-4147-A177-3AD203B41FA5}">
                      <a16:colId xmlns="" xmlns:a16="http://schemas.microsoft.com/office/drawing/2014/main" val="20002"/>
                    </a:ext>
                  </a:extLst>
                </a:gridCol>
                <a:gridCol w="597218">
                  <a:extLst>
                    <a:ext uri="{9D8B030D-6E8A-4147-A177-3AD203B41FA5}">
                      <a16:colId xmlns="" xmlns:a16="http://schemas.microsoft.com/office/drawing/2014/main" val="20003"/>
                    </a:ext>
                  </a:extLst>
                </a:gridCol>
                <a:gridCol w="344805">
                  <a:extLst>
                    <a:ext uri="{9D8B030D-6E8A-4147-A177-3AD203B41FA5}">
                      <a16:colId xmlns="" xmlns:a16="http://schemas.microsoft.com/office/drawing/2014/main" val="20004"/>
                    </a:ext>
                  </a:extLst>
                </a:gridCol>
                <a:gridCol w="675005">
                  <a:extLst>
                    <a:ext uri="{9D8B030D-6E8A-4147-A177-3AD203B41FA5}">
                      <a16:colId xmlns="" xmlns:a16="http://schemas.microsoft.com/office/drawing/2014/main" val="20005"/>
                    </a:ext>
                  </a:extLst>
                </a:gridCol>
              </a:tblGrid>
              <a:tr h="370840">
                <a:tc>
                  <a:txBody>
                    <a:bodyPr/>
                    <a:lstStyle/>
                    <a:p>
                      <a:endParaRPr lang="en-US" sz="1000" kern="1200" dirty="0">
                        <a:solidFill>
                          <a:schemeClr val="dk1"/>
                        </a:solidFill>
                        <a:latin typeface="Arial Unicode MS" panose="020B0604020202020204" pitchFamily="34" charset="-128"/>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5"/>
                    </a:solidFill>
                  </a:tcPr>
                </a:tc>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solidFill>
                  </a:tcPr>
                </a:tc>
                <a:extLst>
                  <a:ext uri="{0D108BD9-81ED-4DB2-BD59-A6C34878D82A}">
                    <a16:rowId xmlns="" xmlns:a16="http://schemas.microsoft.com/office/drawing/2014/main" val="10000"/>
                  </a:ext>
                </a:extLst>
              </a:tr>
              <a:tr h="370840">
                <a:tc>
                  <a:txBody>
                    <a:bodyPr/>
                    <a:lstStyle/>
                    <a:p>
                      <a:r>
                        <a:rPr lang="en-US" sz="1000" dirty="0">
                          <a:solidFill>
                            <a:schemeClr val="bg1"/>
                          </a:solidFill>
                          <a:latin typeface="Arial Unicode MS" panose="020B0604020202020204" pitchFamily="34" charset="-128"/>
                        </a:rPr>
                        <a:t>Tweet1</a:t>
                      </a:r>
                    </a:p>
                  </a:txBody>
                  <a:tcPr>
                    <a:lnT w="12700" cap="flat" cmpd="sng" algn="ctr">
                      <a:solidFill>
                        <a:srgbClr val="FFFFFF"/>
                      </a:solidFill>
                      <a:prstDash val="solid"/>
                      <a:round/>
                      <a:headEnd type="none" w="med" len="med"/>
                      <a:tailEnd type="none" w="med" len="med"/>
                    </a:lnT>
                    <a:solidFill>
                      <a:schemeClr val="accent1"/>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1</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tc>
                  <a:txBody>
                    <a:bodyPr/>
                    <a:lstStyle/>
                    <a:p>
                      <a:r>
                        <a:rPr lang="en-US" sz="1000" dirty="0">
                          <a:latin typeface="Arial Unicode MS" panose="020B0604020202020204" pitchFamily="34" charset="-128"/>
                        </a:rPr>
                        <a:t>0</a:t>
                      </a:r>
                    </a:p>
                  </a:txBody>
                  <a:tcPr>
                    <a:lnT w="12700" cap="flat" cmpd="sng" algn="ctr">
                      <a:solidFill>
                        <a:srgbClr val="FFFFFF"/>
                      </a:solidFill>
                      <a:prstDash val="solid"/>
                      <a:round/>
                      <a:headEnd type="none" w="med" len="med"/>
                      <a:tailEnd type="none" w="med" len="med"/>
                    </a:lnT>
                    <a:solidFill>
                      <a:schemeClr val="accent5"/>
                    </a:solidFill>
                  </a:tcPr>
                </a:tc>
                <a:extLst>
                  <a:ext uri="{0D108BD9-81ED-4DB2-BD59-A6C34878D82A}">
                    <a16:rowId xmlns="" xmlns:a16="http://schemas.microsoft.com/office/drawing/2014/main" val="10001"/>
                  </a:ext>
                </a:extLst>
              </a:tr>
              <a:tr h="370840">
                <a:tc>
                  <a:txBody>
                    <a:bodyPr/>
                    <a:lstStyle/>
                    <a:p>
                      <a:r>
                        <a:rPr lang="en-US" sz="1000" dirty="0">
                          <a:solidFill>
                            <a:schemeClr val="bg1"/>
                          </a:solidFill>
                          <a:latin typeface="Arial Unicode MS" panose="020B0604020202020204" pitchFamily="34" charset="-128"/>
                        </a:rPr>
                        <a:t>Tweet2</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 xmlns:a16="http://schemas.microsoft.com/office/drawing/2014/main" val="10002"/>
                  </a:ext>
                </a:extLst>
              </a:tr>
              <a:tr h="370840">
                <a:tc>
                  <a:txBody>
                    <a:bodyPr/>
                    <a:lstStyle/>
                    <a:p>
                      <a:r>
                        <a:rPr lang="en-US" sz="1000" dirty="0">
                          <a:solidFill>
                            <a:schemeClr val="bg1"/>
                          </a:solidFill>
                          <a:latin typeface="Arial Unicode MS" panose="020B0604020202020204" pitchFamily="34" charset="-128"/>
                        </a:rPr>
                        <a:t>Tweet3</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3</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 xmlns:a16="http://schemas.microsoft.com/office/drawing/2014/main" val="10003"/>
                  </a:ext>
                </a:extLst>
              </a:tr>
              <a:tr h="370840">
                <a:tc>
                  <a:txBody>
                    <a:bodyPr/>
                    <a:lstStyle/>
                    <a:p>
                      <a:r>
                        <a:rPr lang="en-US" sz="1000" dirty="0">
                          <a:solidFill>
                            <a:schemeClr val="bg1"/>
                          </a:solidFill>
                          <a:latin typeface="Arial Unicode MS" panose="020B0604020202020204" pitchFamily="34" charset="-128"/>
                        </a:rPr>
                        <a:t>…</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extLst>
                  <a:ext uri="{0D108BD9-81ED-4DB2-BD59-A6C34878D82A}">
                    <a16:rowId xmlns="" xmlns:a16="http://schemas.microsoft.com/office/drawing/2014/main" val="10004"/>
                  </a:ext>
                </a:extLst>
              </a:tr>
              <a:tr h="370840">
                <a:tc>
                  <a:txBody>
                    <a:bodyPr/>
                    <a:lstStyle/>
                    <a:p>
                      <a:r>
                        <a:rPr lang="en-US" sz="1000" dirty="0">
                          <a:solidFill>
                            <a:schemeClr val="bg1"/>
                          </a:solidFill>
                          <a:latin typeface="Arial Unicode MS" panose="020B0604020202020204" pitchFamily="34" charset="-128"/>
                        </a:rPr>
                        <a:t>Tweet_n</a:t>
                      </a:r>
                    </a:p>
                  </a:txBody>
                  <a:tcPr>
                    <a:solidFill>
                      <a:schemeClr val="accent1"/>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tc>
                  <a:txBody>
                    <a:bodyPr/>
                    <a:lstStyle/>
                    <a:p>
                      <a:r>
                        <a:rPr lang="en-US" sz="1000" dirty="0">
                          <a:latin typeface="Arial Unicode MS" panose="020B0604020202020204" pitchFamily="34" charset="-128"/>
                        </a:rPr>
                        <a:t>1</a:t>
                      </a:r>
                    </a:p>
                  </a:txBody>
                  <a:tcPr>
                    <a:solidFill>
                      <a:schemeClr val="accent5"/>
                    </a:solidFill>
                  </a:tcPr>
                </a:tc>
                <a:tc>
                  <a:txBody>
                    <a:bodyPr/>
                    <a:lstStyle/>
                    <a:p>
                      <a:r>
                        <a:rPr lang="en-US" sz="1000" dirty="0">
                          <a:latin typeface="Arial Unicode MS" panose="020B0604020202020204" pitchFamily="34" charset="-128"/>
                        </a:rPr>
                        <a:t>0</a:t>
                      </a:r>
                    </a:p>
                  </a:txBody>
                  <a:tcPr>
                    <a:solidFill>
                      <a:schemeClr val="accent5"/>
                    </a:solidFill>
                  </a:tcPr>
                </a:tc>
                <a:extLst>
                  <a:ext uri="{0D108BD9-81ED-4DB2-BD59-A6C34878D82A}">
                    <a16:rowId xmlns="" xmlns:a16="http://schemas.microsoft.com/office/drawing/2014/main" val="10005"/>
                  </a:ext>
                </a:extLst>
              </a:tr>
            </a:tbl>
          </a:graphicData>
        </a:graphic>
      </p:graphicFrame>
      <p:sp>
        <p:nvSpPr>
          <p:cNvPr id="18" name="Rectangle 17">
            <a:extLst>
              <a:ext uri="{FF2B5EF4-FFF2-40B4-BE49-F238E27FC236}">
                <a16:creationId xmlns="" xmlns:a16="http://schemas.microsoft.com/office/drawing/2014/main" id="{954BE713-5D5B-4EF8-BA05-3C4EC246EE00}"/>
              </a:ext>
            </a:extLst>
          </p:cNvPr>
          <p:cNvSpPr/>
          <p:nvPr/>
        </p:nvSpPr>
        <p:spPr>
          <a:xfrm>
            <a:off x="628650" y="2464118"/>
            <a:ext cx="3513457"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Document Term Matrix</a:t>
            </a:r>
          </a:p>
        </p:txBody>
      </p:sp>
      <p:sp>
        <p:nvSpPr>
          <p:cNvPr id="19" name="Rectangle 18">
            <a:extLst>
              <a:ext uri="{FF2B5EF4-FFF2-40B4-BE49-F238E27FC236}">
                <a16:creationId xmlns="" xmlns:a16="http://schemas.microsoft.com/office/drawing/2014/main" id="{B65284A7-C729-4E1C-B51B-D449ADBE7276}"/>
              </a:ext>
            </a:extLst>
          </p:cNvPr>
          <p:cNvSpPr/>
          <p:nvPr/>
        </p:nvSpPr>
        <p:spPr>
          <a:xfrm>
            <a:off x="365758" y="5710397"/>
            <a:ext cx="7653397" cy="35394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Can anyone think of how you could get a DTM to be a WFM?  </a:t>
            </a:r>
          </a:p>
        </p:txBody>
      </p:sp>
    </p:spTree>
    <p:extLst>
      <p:ext uri="{BB962C8B-B14F-4D97-AF65-F5344CB8AC3E}">
        <p14:creationId xmlns:p14="http://schemas.microsoft.com/office/powerpoint/2010/main" val="346984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dirty="0"/>
          </a:p>
        </p:txBody>
      </p:sp>
      <p:sp>
        <p:nvSpPr>
          <p:cNvPr id="3" name="Title 2"/>
          <p:cNvSpPr>
            <a:spLocks noGrp="1"/>
          </p:cNvSpPr>
          <p:nvPr>
            <p:ph type="title"/>
          </p:nvPr>
        </p:nvSpPr>
        <p:spPr/>
        <p:txBody>
          <a:bodyPr/>
          <a:lstStyle/>
          <a:p>
            <a:r>
              <a:rPr lang="en-US" dirty="0"/>
              <a:t>Shameless Plug #2</a:t>
            </a:r>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dirty="0"/>
          </a:p>
        </p:txBody>
      </p:sp>
      <p:sp>
        <p:nvSpPr>
          <p:cNvPr id="5" name="Footer Placeholder 4"/>
          <p:cNvSpPr>
            <a:spLocks noGrp="1"/>
          </p:cNvSpPr>
          <p:nvPr>
            <p:ph type="ftr" sz="quarter" idx="3"/>
          </p:nvPr>
        </p:nvSpPr>
        <p:spPr/>
        <p:txBody>
          <a:bodyPr/>
          <a:lstStyle/>
          <a:p>
            <a:r>
              <a:rPr lang="en-US" dirty="0"/>
              <a:t>Kwartler CSCI S-96</a:t>
            </a:r>
          </a:p>
        </p:txBody>
      </p:sp>
      <p:pic>
        <p:nvPicPr>
          <p:cNvPr id="6" name="Picture 2" descr="Image result for DATACAMP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077" y="1616392"/>
            <a:ext cx="3499486" cy="34994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5842738" y="1244914"/>
            <a:ext cx="2209697" cy="210312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5818800" y="3515674"/>
            <a:ext cx="2254803" cy="2438400"/>
          </a:xfrm>
          <a:prstGeom prst="rect">
            <a:avLst/>
          </a:prstGeom>
          <a:ln>
            <a:solidFill>
              <a:schemeClr val="tx1"/>
            </a:solidFill>
          </a:ln>
        </p:spPr>
      </p:pic>
    </p:spTree>
    <p:extLst>
      <p:ext uri="{BB962C8B-B14F-4D97-AF65-F5344CB8AC3E}">
        <p14:creationId xmlns:p14="http://schemas.microsoft.com/office/powerpoint/2010/main" val="897089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3_Dendrogram.R to visualize the WFM</a:t>
            </a:r>
          </a:p>
        </p:txBody>
      </p:sp>
      <p:sp>
        <p:nvSpPr>
          <p:cNvPr id="6" name="Date Placeholder 1">
            <a:extLst>
              <a:ext uri="{FF2B5EF4-FFF2-40B4-BE49-F238E27FC236}">
                <a16:creationId xmlns=""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7/16/2018</a:t>
            </a:fld>
            <a:endParaRPr lang="en-US"/>
          </a:p>
        </p:txBody>
      </p:sp>
      <p:sp>
        <p:nvSpPr>
          <p:cNvPr id="7" name="Slide Number Placeholder 3">
            <a:extLst>
              <a:ext uri="{FF2B5EF4-FFF2-40B4-BE49-F238E27FC236}">
                <a16:creationId xmlns=""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30</a:t>
            </a:fld>
            <a:endParaRPr lang="en-US"/>
          </a:p>
        </p:txBody>
      </p:sp>
      <p:sp>
        <p:nvSpPr>
          <p:cNvPr id="8" name="Footer Placeholder 4">
            <a:extLst>
              <a:ext uri="{FF2B5EF4-FFF2-40B4-BE49-F238E27FC236}">
                <a16:creationId xmlns=""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pic>
        <p:nvPicPr>
          <p:cNvPr id="12" name="Picture 11">
            <a:extLst>
              <a:ext uri="{FF2B5EF4-FFF2-40B4-BE49-F238E27FC236}">
                <a16:creationId xmlns="" xmlns:a16="http://schemas.microsoft.com/office/drawing/2014/main" id="{A8E75449-BB4D-4D42-B344-AC4E483C1BB5}"/>
              </a:ext>
            </a:extLst>
          </p:cNvPr>
          <p:cNvPicPr>
            <a:picLocks noChangeAspect="1"/>
          </p:cNvPicPr>
          <p:nvPr/>
        </p:nvPicPr>
        <p:blipFill>
          <a:blip r:embed="rId2"/>
          <a:stretch>
            <a:fillRect/>
          </a:stretch>
        </p:blipFill>
        <p:spPr>
          <a:xfrm>
            <a:off x="628650" y="1203642"/>
            <a:ext cx="7674027" cy="4509339"/>
          </a:xfrm>
          <a:prstGeom prst="rect">
            <a:avLst/>
          </a:prstGeom>
        </p:spPr>
      </p:pic>
      <p:sp>
        <p:nvSpPr>
          <p:cNvPr id="18" name="Oval 17">
            <a:extLst>
              <a:ext uri="{FF2B5EF4-FFF2-40B4-BE49-F238E27FC236}">
                <a16:creationId xmlns="" xmlns:a16="http://schemas.microsoft.com/office/drawing/2014/main" id="{DA359809-EACD-49F7-9462-B3F4D0E7B56F}"/>
              </a:ext>
            </a:extLst>
          </p:cNvPr>
          <p:cNvSpPr/>
          <p:nvPr/>
        </p:nvSpPr>
        <p:spPr>
          <a:xfrm>
            <a:off x="866775" y="2286000"/>
            <a:ext cx="438150" cy="219075"/>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00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Open 3_Dendrogram.R to visualize the WFM</a:t>
            </a:r>
          </a:p>
        </p:txBody>
      </p:sp>
      <p:sp>
        <p:nvSpPr>
          <p:cNvPr id="6" name="Date Placeholder 1">
            <a:extLst>
              <a:ext uri="{FF2B5EF4-FFF2-40B4-BE49-F238E27FC236}">
                <a16:creationId xmlns=""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7/16/2018</a:t>
            </a:fld>
            <a:endParaRPr lang="en-US"/>
          </a:p>
        </p:txBody>
      </p:sp>
      <p:sp>
        <p:nvSpPr>
          <p:cNvPr id="7" name="Slide Number Placeholder 3">
            <a:extLst>
              <a:ext uri="{FF2B5EF4-FFF2-40B4-BE49-F238E27FC236}">
                <a16:creationId xmlns=""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31</a:t>
            </a:fld>
            <a:endParaRPr lang="en-US"/>
          </a:p>
        </p:txBody>
      </p:sp>
      <p:sp>
        <p:nvSpPr>
          <p:cNvPr id="8" name="Footer Placeholder 4">
            <a:extLst>
              <a:ext uri="{FF2B5EF4-FFF2-40B4-BE49-F238E27FC236}">
                <a16:creationId xmlns=""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pic>
        <p:nvPicPr>
          <p:cNvPr id="9" name="Picture 8">
            <a:extLst>
              <a:ext uri="{FF2B5EF4-FFF2-40B4-BE49-F238E27FC236}">
                <a16:creationId xmlns="" xmlns:a16="http://schemas.microsoft.com/office/drawing/2014/main" id="{6AFDA1CD-42AE-4025-8D42-D885CD1C81E3}"/>
              </a:ext>
            </a:extLst>
          </p:cNvPr>
          <p:cNvPicPr>
            <a:picLocks noChangeAspect="1"/>
          </p:cNvPicPr>
          <p:nvPr/>
        </p:nvPicPr>
        <p:blipFill>
          <a:blip r:embed="rId2"/>
          <a:stretch>
            <a:fillRect/>
          </a:stretch>
        </p:blipFill>
        <p:spPr>
          <a:xfrm>
            <a:off x="395741" y="1314696"/>
            <a:ext cx="7970520" cy="4683562"/>
          </a:xfrm>
          <a:prstGeom prst="rect">
            <a:avLst/>
          </a:prstGeom>
        </p:spPr>
      </p:pic>
      <p:pic>
        <p:nvPicPr>
          <p:cNvPr id="1026" name="Picture 2" descr="Image result for zombie beer">
            <a:extLst>
              <a:ext uri="{FF2B5EF4-FFF2-40B4-BE49-F238E27FC236}">
                <a16:creationId xmlns="" xmlns:a16="http://schemas.microsoft.com/office/drawing/2014/main" id="{64C2EEA4-A4CE-4D9E-9199-AACD17081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808627"/>
            <a:ext cx="3695700" cy="36957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 xmlns:a16="http://schemas.microsoft.com/office/drawing/2014/main" id="{E32EC9ED-BF48-4B7E-A170-A949F88DB95D}"/>
              </a:ext>
            </a:extLst>
          </p:cNvPr>
          <p:cNvSpPr/>
          <p:nvPr/>
        </p:nvSpPr>
        <p:spPr>
          <a:xfrm>
            <a:off x="609600" y="2933700"/>
            <a:ext cx="438150" cy="219075"/>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729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Zombies!!  Word Association</a:t>
            </a:r>
          </a:p>
        </p:txBody>
      </p:sp>
      <p:sp>
        <p:nvSpPr>
          <p:cNvPr id="6" name="Date Placeholder 1">
            <a:extLst>
              <a:ext uri="{FF2B5EF4-FFF2-40B4-BE49-F238E27FC236}">
                <a16:creationId xmlns=""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7/16/2018</a:t>
            </a:fld>
            <a:endParaRPr lang="en-US"/>
          </a:p>
        </p:txBody>
      </p:sp>
      <p:sp>
        <p:nvSpPr>
          <p:cNvPr id="7" name="Slide Number Placeholder 3">
            <a:extLst>
              <a:ext uri="{FF2B5EF4-FFF2-40B4-BE49-F238E27FC236}">
                <a16:creationId xmlns=""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32</a:t>
            </a:fld>
            <a:endParaRPr lang="en-US"/>
          </a:p>
        </p:txBody>
      </p:sp>
      <p:sp>
        <p:nvSpPr>
          <p:cNvPr id="8" name="Footer Placeholder 4">
            <a:extLst>
              <a:ext uri="{FF2B5EF4-FFF2-40B4-BE49-F238E27FC236}">
                <a16:creationId xmlns=""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
        <p:nvSpPr>
          <p:cNvPr id="10" name="Rectangle 9">
            <a:extLst>
              <a:ext uri="{FF2B5EF4-FFF2-40B4-BE49-F238E27FC236}">
                <a16:creationId xmlns="" xmlns:a16="http://schemas.microsoft.com/office/drawing/2014/main" id="{36A3BFF8-5C6D-4FAD-980D-98BA8B6D4B46}"/>
              </a:ext>
            </a:extLst>
          </p:cNvPr>
          <p:cNvSpPr/>
          <p:nvPr/>
        </p:nvSpPr>
        <p:spPr>
          <a:xfrm>
            <a:off x="259307" y="1102102"/>
            <a:ext cx="8611738" cy="3108543"/>
          </a:xfrm>
          <a:prstGeom prst="rect">
            <a:avLst/>
          </a:prstGeom>
          <a:solidFill>
            <a:schemeClr val="bg1">
              <a:lumMod val="85000"/>
            </a:schemeClr>
          </a:solidFill>
        </p:spPr>
        <p:txBody>
          <a:bodyPr wrap="square">
            <a:spAutoFit/>
          </a:bodyPr>
          <a:lstStyle/>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Inspect word associations</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findAssocs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beerTDM</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'zombie', 0.30)</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a dot plot</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(terms=names(associations[[1]]),</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value=</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(associations))</a:t>
            </a: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&lt;-factor(</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levels=</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zombieDF$terms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endPar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ggplot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(y=terms))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geom_point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(x=value), data=</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zombieDF</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col='#c00c00')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theme_gdocs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a:t>
            </a:r>
          </a:p>
          <a:p>
            <a:pPr defTabSz="457200"/>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geom_text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aes</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(x=</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value,label</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=value), </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colour</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="red",</a:t>
            </a:r>
            <a:r>
              <a:rPr lang="en-US" sz="16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hjust</a:t>
            </a:r>
            <a:r>
              <a:rPr lang="en-US" sz="16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=-.25, size=3)</a:t>
            </a:r>
          </a:p>
        </p:txBody>
      </p:sp>
      <p:sp>
        <p:nvSpPr>
          <p:cNvPr id="11" name="Rectangle 10">
            <a:extLst>
              <a:ext uri="{FF2B5EF4-FFF2-40B4-BE49-F238E27FC236}">
                <a16:creationId xmlns="" xmlns:a16="http://schemas.microsoft.com/office/drawing/2014/main" id="{CA5C07CD-04D0-4BD9-BE39-864FC85CDE83}"/>
              </a:ext>
            </a:extLst>
          </p:cNvPr>
          <p:cNvSpPr/>
          <p:nvPr/>
        </p:nvSpPr>
        <p:spPr>
          <a:xfrm>
            <a:off x="259307" y="5246373"/>
            <a:ext cx="8611737" cy="877163"/>
          </a:xfrm>
          <a:prstGeom prst="rect">
            <a:avLst/>
          </a:prstGeom>
          <a:solidFill>
            <a:schemeClr val="accent1"/>
          </a:solidFill>
        </p:spPr>
        <p:txBody>
          <a:bodyPr wrap="square">
            <a:spAutoFit/>
          </a:bodyPr>
          <a:lstStyle/>
          <a:p>
            <a:pPr defTabSz="457200"/>
            <a:r>
              <a:rPr lang="en-US" sz="1700" dirty="0">
                <a:solidFill>
                  <a:schemeClr val="bg1"/>
                </a:solidFill>
                <a:latin typeface="+mj-lt"/>
                <a:ea typeface="Arial Unicode MS" panose="020B0604020202020204" pitchFamily="34" charset="-128"/>
              </a:rPr>
              <a:t>Word Association is similar to correlation.  When word A appears, how often does word B?  Unlike correlation, terms can only be positively associated.  This is because there are so many terms that everything would be “negatively correlated (</a:t>
            </a:r>
            <a:r>
              <a:rPr lang="en-US" sz="1700" dirty="0" err="1">
                <a:solidFill>
                  <a:schemeClr val="bg1"/>
                </a:solidFill>
                <a:latin typeface="+mj-lt"/>
                <a:ea typeface="Arial Unicode MS" panose="020B0604020202020204" pitchFamily="34" charset="-128"/>
              </a:rPr>
              <a:t>asoociated</a:t>
            </a:r>
            <a:r>
              <a:rPr lang="en-US" sz="1700" dirty="0">
                <a:solidFill>
                  <a:schemeClr val="bg1"/>
                </a:solidFill>
                <a:latin typeface="+mj-lt"/>
                <a:ea typeface="Arial Unicode MS" panose="020B0604020202020204" pitchFamily="34" charset="-128"/>
              </a:rPr>
              <a:t>).  </a:t>
            </a:r>
          </a:p>
        </p:txBody>
      </p:sp>
      <p:sp>
        <p:nvSpPr>
          <p:cNvPr id="12" name="Oval 11">
            <a:extLst>
              <a:ext uri="{FF2B5EF4-FFF2-40B4-BE49-F238E27FC236}">
                <a16:creationId xmlns="" xmlns:a16="http://schemas.microsoft.com/office/drawing/2014/main" id="{C57E16E0-0E42-427E-A641-3FD778FEFA8D}"/>
              </a:ext>
            </a:extLst>
          </p:cNvPr>
          <p:cNvSpPr/>
          <p:nvPr/>
        </p:nvSpPr>
        <p:spPr>
          <a:xfrm>
            <a:off x="4105701" y="1317234"/>
            <a:ext cx="973540" cy="36905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D7A7185D-FC3A-4F10-8DE7-174F92904FA2}"/>
              </a:ext>
            </a:extLst>
          </p:cNvPr>
          <p:cNvSpPr txBox="1"/>
          <p:nvPr/>
        </p:nvSpPr>
        <p:spPr>
          <a:xfrm>
            <a:off x="259307" y="4279684"/>
            <a:ext cx="8611737" cy="584775"/>
          </a:xfrm>
          <a:prstGeom prst="rect">
            <a:avLst/>
          </a:prstGeom>
          <a:solidFill>
            <a:schemeClr val="accent3"/>
          </a:solidFill>
        </p:spPr>
        <p:txBody>
          <a:bodyPr wrap="square" rtlCol="0">
            <a:spAutoFit/>
          </a:bodyPr>
          <a:lstStyle/>
          <a:p>
            <a:pPr marL="109538" indent="-109538" defTabSz="457200">
              <a:buFont typeface="Arial"/>
              <a:buChar char="•"/>
            </a:pPr>
            <a:r>
              <a:rPr lang="en-US" sz="1600" kern="1200" dirty="0">
                <a:solidFill>
                  <a:prstClr val="white"/>
                </a:solidFill>
                <a:latin typeface="+mj-lt"/>
                <a:ea typeface="Arial Unicode MS" panose="020B0604020202020204" pitchFamily="34" charset="-128"/>
                <a:cs typeface="Arial Unicode MS" panose="020B0604020202020204" pitchFamily="34" charset="-128"/>
              </a:rPr>
              <a:t>Adjust 0.30  to get the terms that are associated .30 or more with the ‘zombie’ term.</a:t>
            </a:r>
          </a:p>
          <a:p>
            <a:pPr marL="109538" indent="-109538" defTabSz="457200">
              <a:buFont typeface="Arial"/>
              <a:buChar char="•"/>
            </a:pPr>
            <a:r>
              <a:rPr lang="en-US" sz="1600" kern="1200" dirty="0">
                <a:solidFill>
                  <a:prstClr val="white"/>
                </a:solidFill>
                <a:latin typeface="+mj-lt"/>
                <a:ea typeface="Arial Unicode MS" panose="020B0604020202020204" pitchFamily="34" charset="-128"/>
                <a:cs typeface="Arial Unicode MS" panose="020B0604020202020204" pitchFamily="34" charset="-128"/>
              </a:rPr>
              <a:t>Treating the terms as factors lets ggplot2 sort them for a cleaner look.</a:t>
            </a:r>
          </a:p>
        </p:txBody>
      </p:sp>
    </p:spTree>
    <p:extLst>
      <p:ext uri="{BB962C8B-B14F-4D97-AF65-F5344CB8AC3E}">
        <p14:creationId xmlns:p14="http://schemas.microsoft.com/office/powerpoint/2010/main" val="3795291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Zombies!!  Word Association</a:t>
            </a:r>
          </a:p>
        </p:txBody>
      </p:sp>
      <p:sp>
        <p:nvSpPr>
          <p:cNvPr id="6" name="Date Placeholder 1">
            <a:extLst>
              <a:ext uri="{FF2B5EF4-FFF2-40B4-BE49-F238E27FC236}">
                <a16:creationId xmlns=""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7/16/2018</a:t>
            </a:fld>
            <a:endParaRPr lang="en-US"/>
          </a:p>
        </p:txBody>
      </p:sp>
      <p:sp>
        <p:nvSpPr>
          <p:cNvPr id="7" name="Slide Number Placeholder 3">
            <a:extLst>
              <a:ext uri="{FF2B5EF4-FFF2-40B4-BE49-F238E27FC236}">
                <a16:creationId xmlns=""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33</a:t>
            </a:fld>
            <a:endParaRPr lang="en-US"/>
          </a:p>
        </p:txBody>
      </p:sp>
      <p:sp>
        <p:nvSpPr>
          <p:cNvPr id="8" name="Footer Placeholder 4">
            <a:extLst>
              <a:ext uri="{FF2B5EF4-FFF2-40B4-BE49-F238E27FC236}">
                <a16:creationId xmlns=""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pic>
        <p:nvPicPr>
          <p:cNvPr id="14" name="Picture 13">
            <a:extLst>
              <a:ext uri="{FF2B5EF4-FFF2-40B4-BE49-F238E27FC236}">
                <a16:creationId xmlns="" xmlns:a16="http://schemas.microsoft.com/office/drawing/2014/main" id="{515F767D-E999-4D8F-B08C-3439826E738E}"/>
              </a:ext>
            </a:extLst>
          </p:cNvPr>
          <p:cNvPicPr>
            <a:picLocks noChangeAspect="1"/>
          </p:cNvPicPr>
          <p:nvPr/>
        </p:nvPicPr>
        <p:blipFill>
          <a:blip r:embed="rId2"/>
          <a:stretch>
            <a:fillRect/>
          </a:stretch>
        </p:blipFill>
        <p:spPr>
          <a:xfrm>
            <a:off x="756528" y="1414465"/>
            <a:ext cx="7630944" cy="4484023"/>
          </a:xfrm>
          <a:prstGeom prst="rect">
            <a:avLst/>
          </a:prstGeom>
        </p:spPr>
      </p:pic>
      <p:sp>
        <p:nvSpPr>
          <p:cNvPr id="15" name="TextBox 14">
            <a:extLst>
              <a:ext uri="{FF2B5EF4-FFF2-40B4-BE49-F238E27FC236}">
                <a16:creationId xmlns="" xmlns:a16="http://schemas.microsoft.com/office/drawing/2014/main" id="{F36488C7-5828-42B9-B9EA-E3E1326F4AA7}"/>
              </a:ext>
            </a:extLst>
          </p:cNvPr>
          <p:cNvSpPr txBox="1"/>
          <p:nvPr/>
        </p:nvSpPr>
        <p:spPr>
          <a:xfrm>
            <a:off x="756528" y="1075911"/>
            <a:ext cx="7630944" cy="338554"/>
          </a:xfrm>
          <a:prstGeom prst="rect">
            <a:avLst/>
          </a:prstGeom>
          <a:solidFill>
            <a:schemeClr val="accent3"/>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Geek has the highest word association with “zombie”</a:t>
            </a:r>
          </a:p>
        </p:txBody>
      </p:sp>
      <p:sp>
        <p:nvSpPr>
          <p:cNvPr id="17" name="Rectangle 16">
            <a:extLst>
              <a:ext uri="{FF2B5EF4-FFF2-40B4-BE49-F238E27FC236}">
                <a16:creationId xmlns="" xmlns:a16="http://schemas.microsoft.com/office/drawing/2014/main" id="{5249B7D8-BBDD-4156-AA30-4CA94FFF5DCD}"/>
              </a:ext>
            </a:extLst>
          </p:cNvPr>
          <p:cNvSpPr/>
          <p:nvPr/>
        </p:nvSpPr>
        <p:spPr>
          <a:xfrm>
            <a:off x="756528" y="5942412"/>
            <a:ext cx="7630944" cy="369332"/>
          </a:xfrm>
          <a:prstGeom prst="rect">
            <a:avLst/>
          </a:prstGeom>
          <a:solidFill>
            <a:schemeClr val="accent1"/>
          </a:solidFill>
        </p:spPr>
        <p:txBody>
          <a:bodyPr wrap="square">
            <a:spAutoFit/>
          </a:bodyPr>
          <a:lstStyle/>
          <a:p>
            <a:pPr defTabSz="457200"/>
            <a:r>
              <a:rPr lang="en-US" dirty="0">
                <a:solidFill>
                  <a:schemeClr val="bg1"/>
                </a:solidFill>
                <a:ea typeface="Arial Unicode MS" panose="020B0604020202020204" pitchFamily="34" charset="-128"/>
                <a:cs typeface="Arial Unicode MS" panose="020B0604020202020204" pitchFamily="34" charset="-128"/>
              </a:rPr>
              <a:t>Alcohol geek. Avid tv buff. Friendly beer aficionado. Coffee guru. Zombie junkie.</a:t>
            </a:r>
          </a:p>
        </p:txBody>
      </p:sp>
      <p:pic>
        <p:nvPicPr>
          <p:cNvPr id="18" name="Picture 17">
            <a:extLst>
              <a:ext uri="{FF2B5EF4-FFF2-40B4-BE49-F238E27FC236}">
                <a16:creationId xmlns="" xmlns:a16="http://schemas.microsoft.com/office/drawing/2014/main" id="{8B6AD8B8-BC63-43D5-8544-FDFD5FD2C7D3}"/>
              </a:ext>
            </a:extLst>
          </p:cNvPr>
          <p:cNvPicPr>
            <a:picLocks noChangeAspect="1"/>
          </p:cNvPicPr>
          <p:nvPr/>
        </p:nvPicPr>
        <p:blipFill>
          <a:blip r:embed="rId3"/>
          <a:stretch>
            <a:fillRect/>
          </a:stretch>
        </p:blipFill>
        <p:spPr>
          <a:xfrm>
            <a:off x="223749" y="5962827"/>
            <a:ext cx="404901" cy="329185"/>
          </a:xfrm>
          <a:prstGeom prst="rect">
            <a:avLst/>
          </a:prstGeom>
        </p:spPr>
      </p:pic>
    </p:spTree>
    <p:extLst>
      <p:ext uri="{BB962C8B-B14F-4D97-AF65-F5344CB8AC3E}">
        <p14:creationId xmlns:p14="http://schemas.microsoft.com/office/powerpoint/2010/main" val="3704462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Dendrograms</a:t>
            </a:r>
          </a:p>
        </p:txBody>
      </p:sp>
      <p:sp>
        <p:nvSpPr>
          <p:cNvPr id="6" name="Date Placeholder 1">
            <a:extLst>
              <a:ext uri="{FF2B5EF4-FFF2-40B4-BE49-F238E27FC236}">
                <a16:creationId xmlns=""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7/16/2018</a:t>
            </a:fld>
            <a:endParaRPr lang="en-US"/>
          </a:p>
        </p:txBody>
      </p:sp>
      <p:sp>
        <p:nvSpPr>
          <p:cNvPr id="7" name="Slide Number Placeholder 3">
            <a:extLst>
              <a:ext uri="{FF2B5EF4-FFF2-40B4-BE49-F238E27FC236}">
                <a16:creationId xmlns=""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34</a:t>
            </a:fld>
            <a:endParaRPr lang="en-US"/>
          </a:p>
        </p:txBody>
      </p:sp>
      <p:sp>
        <p:nvSpPr>
          <p:cNvPr id="8" name="Footer Placeholder 4">
            <a:extLst>
              <a:ext uri="{FF2B5EF4-FFF2-40B4-BE49-F238E27FC236}">
                <a16:creationId xmlns=""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
        <p:nvSpPr>
          <p:cNvPr id="15" name="TextBox 14">
            <a:extLst>
              <a:ext uri="{FF2B5EF4-FFF2-40B4-BE49-F238E27FC236}">
                <a16:creationId xmlns="" xmlns:a16="http://schemas.microsoft.com/office/drawing/2014/main" id="{F36488C7-5828-42B9-B9EA-E3E1326F4AA7}"/>
              </a:ext>
            </a:extLst>
          </p:cNvPr>
          <p:cNvSpPr txBox="1"/>
          <p:nvPr/>
        </p:nvSpPr>
        <p:spPr>
          <a:xfrm>
            <a:off x="365760" y="5978814"/>
            <a:ext cx="8409940" cy="338554"/>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Visualizes hierarchical data.  For text, the frequency distances are calculated to create the </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hc</a:t>
            </a:r>
            <a:r>
              <a:rPr lang="en-US" sz="1600" kern="1200" dirty="0">
                <a:solidFill>
                  <a:prstClr val="white"/>
                </a:solidFill>
                <a:latin typeface="+mj-lt"/>
                <a:ea typeface="Arial Unicode MS" panose="020B0604020202020204" pitchFamily="34" charset="-128"/>
                <a:cs typeface="Arial Unicode MS" panose="020B0604020202020204" pitchFamily="34" charset="-128"/>
              </a:rPr>
              <a:t> object.</a:t>
            </a:r>
          </a:p>
        </p:txBody>
      </p:sp>
      <p:sp>
        <p:nvSpPr>
          <p:cNvPr id="11" name="Rectangle 10">
            <a:extLst>
              <a:ext uri="{FF2B5EF4-FFF2-40B4-BE49-F238E27FC236}">
                <a16:creationId xmlns="" xmlns:a16="http://schemas.microsoft.com/office/drawing/2014/main" id="{8EBEC10D-BA36-46F0-9B26-B7041C9D73F1}"/>
              </a:ext>
            </a:extLst>
          </p:cNvPr>
          <p:cNvSpPr/>
          <p:nvPr/>
        </p:nvSpPr>
        <p:spPr>
          <a:xfrm>
            <a:off x="365760" y="149717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 xmlns:a16="http://schemas.microsoft.com/office/drawing/2014/main" id="{7197406C-DFBC-4F87-B64C-5BFAB29DF079}"/>
              </a:ext>
            </a:extLst>
          </p:cNvPr>
          <p:cNvSpPr/>
          <p:nvPr/>
        </p:nvSpPr>
        <p:spPr>
          <a:xfrm>
            <a:off x="4660900" y="1497176"/>
            <a:ext cx="4114800" cy="4381501"/>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3" name="Rectangle 12">
            <a:extLst>
              <a:ext uri="{FF2B5EF4-FFF2-40B4-BE49-F238E27FC236}">
                <a16:creationId xmlns="" xmlns:a16="http://schemas.microsoft.com/office/drawing/2014/main" id="{6B2FAC6F-EF38-48BA-860E-5A21249ABE98}"/>
              </a:ext>
            </a:extLst>
          </p:cNvPr>
          <p:cNvSpPr/>
          <p:nvPr/>
        </p:nvSpPr>
        <p:spPr>
          <a:xfrm>
            <a:off x="36576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sp>
        <p:nvSpPr>
          <p:cNvPr id="16" name="Rectangle 15">
            <a:extLst>
              <a:ext uri="{FF2B5EF4-FFF2-40B4-BE49-F238E27FC236}">
                <a16:creationId xmlns="" xmlns:a16="http://schemas.microsoft.com/office/drawing/2014/main" id="{FEE6A673-DE2C-4210-A54A-DC994611B17B}"/>
              </a:ext>
            </a:extLst>
          </p:cNvPr>
          <p:cNvSpPr/>
          <p:nvPr/>
        </p:nvSpPr>
        <p:spPr>
          <a:xfrm>
            <a:off x="46609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sp>
        <p:nvSpPr>
          <p:cNvPr id="19" name="Rectangle 18">
            <a:extLst>
              <a:ext uri="{FF2B5EF4-FFF2-40B4-BE49-F238E27FC236}">
                <a16:creationId xmlns="" xmlns:a16="http://schemas.microsoft.com/office/drawing/2014/main" id="{667B539A-F57E-4022-A051-60008C85B04B}"/>
              </a:ext>
            </a:extLst>
          </p:cNvPr>
          <p:cNvSpPr/>
          <p:nvPr/>
        </p:nvSpPr>
        <p:spPr>
          <a:xfrm>
            <a:off x="365760" y="3960025"/>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Reduces information much like average is a reduction of many observations’ values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Word clusters emerge often showing related terms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Term frequency is used to construct the word cluster.  Put another way, term A &amp; term B have similar freq. distances &amp; are considered a cluster</a:t>
            </a:r>
            <a:endParaRPr lang="en-US" sz="1000" dirty="0">
              <a:solidFill>
                <a:schemeClr val="tx2"/>
              </a:solidFill>
            </a:endParaRPr>
          </a:p>
        </p:txBody>
      </p:sp>
      <p:sp>
        <p:nvSpPr>
          <p:cNvPr id="21" name="Rectangle 20">
            <a:extLst>
              <a:ext uri="{FF2B5EF4-FFF2-40B4-BE49-F238E27FC236}">
                <a16:creationId xmlns="" xmlns:a16="http://schemas.microsoft.com/office/drawing/2014/main" id="{428A96B2-C9E8-4690-9E7E-137E9BECBA01}"/>
              </a:ext>
            </a:extLst>
          </p:cNvPr>
          <p:cNvSpPr/>
          <p:nvPr/>
        </p:nvSpPr>
        <p:spPr>
          <a:xfrm>
            <a:off x="365760" y="3591022"/>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Keep in Mind a Dendrogram</a:t>
            </a:r>
          </a:p>
        </p:txBody>
      </p:sp>
      <p:graphicFrame>
        <p:nvGraphicFramePr>
          <p:cNvPr id="23" name="Table 22">
            <a:extLst>
              <a:ext uri="{FF2B5EF4-FFF2-40B4-BE49-F238E27FC236}">
                <a16:creationId xmlns="" xmlns:a16="http://schemas.microsoft.com/office/drawing/2014/main" id="{96BC8BFB-0E3D-472B-BA07-1DD44E0CF5D4}"/>
              </a:ext>
            </a:extLst>
          </p:cNvPr>
          <p:cNvGraphicFramePr>
            <a:graphicFrameLocks noGrp="1"/>
          </p:cNvGraphicFramePr>
          <p:nvPr>
            <p:extLst>
              <p:ext uri="{D42A27DB-BD31-4B8C-83A1-F6EECF244321}">
                <p14:modId xmlns:p14="http://schemas.microsoft.com/office/powerpoint/2010/main" val="3257092391"/>
              </p:ext>
            </p:extLst>
          </p:nvPr>
        </p:nvGraphicFramePr>
        <p:xfrm>
          <a:off x="628650" y="1712479"/>
          <a:ext cx="3186200" cy="1483360"/>
        </p:xfrm>
        <a:graphic>
          <a:graphicData uri="http://schemas.openxmlformats.org/drawingml/2006/table">
            <a:tbl>
              <a:tblPr firstRow="1" bandRow="1">
                <a:tableStyleId>{F2DE63D5-997A-4646-A377-4702673A728D}</a:tableStyleId>
              </a:tblPr>
              <a:tblGrid>
                <a:gridCol w="1500064">
                  <a:extLst>
                    <a:ext uri="{9D8B030D-6E8A-4147-A177-3AD203B41FA5}">
                      <a16:colId xmlns="" xmlns:a16="http://schemas.microsoft.com/office/drawing/2014/main" val="20000"/>
                    </a:ext>
                  </a:extLst>
                </a:gridCol>
                <a:gridCol w="1686136">
                  <a:extLst>
                    <a:ext uri="{9D8B030D-6E8A-4147-A177-3AD203B41FA5}">
                      <a16:colId xmlns=""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a:t>
                      </a:r>
                      <a:endParaRPr lang="en-US" sz="1800" dirty="0">
                        <a:latin typeface="+mj-lt"/>
                        <a:cs typeface="Arial Unicode MS" panose="020B0604020202020204" pitchFamily="34" charset="-128"/>
                      </a:endParaRPr>
                    </a:p>
                  </a:txBody>
                  <a:tcPr/>
                </a:tc>
                <a:extLst>
                  <a:ext uri="{0D108BD9-81ED-4DB2-BD59-A6C34878D82A}">
                    <a16:rowId xmlns=""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 xmlns:a16="http://schemas.microsoft.com/office/drawing/2014/main" val="10003"/>
                  </a:ext>
                </a:extLst>
              </a:tr>
            </a:tbl>
          </a:graphicData>
        </a:graphic>
      </p:graphicFrame>
      <p:grpSp>
        <p:nvGrpSpPr>
          <p:cNvPr id="24" name="Group 23">
            <a:extLst>
              <a:ext uri="{FF2B5EF4-FFF2-40B4-BE49-F238E27FC236}">
                <a16:creationId xmlns="" xmlns:a16="http://schemas.microsoft.com/office/drawing/2014/main" id="{1FC863D7-E617-4659-9D8A-5FABFA4A07BF}"/>
              </a:ext>
            </a:extLst>
          </p:cNvPr>
          <p:cNvGrpSpPr/>
          <p:nvPr/>
        </p:nvGrpSpPr>
        <p:grpSpPr>
          <a:xfrm>
            <a:off x="5255809" y="1706449"/>
            <a:ext cx="2924981" cy="2967580"/>
            <a:chOff x="5846529" y="2604459"/>
            <a:chExt cx="2924981" cy="2967580"/>
          </a:xfrm>
        </p:grpSpPr>
        <p:sp>
          <p:nvSpPr>
            <p:cNvPr id="26" name="TextBox 25">
              <a:extLst>
                <a:ext uri="{FF2B5EF4-FFF2-40B4-BE49-F238E27FC236}">
                  <a16:creationId xmlns="" xmlns:a16="http://schemas.microsoft.com/office/drawing/2014/main" id="{AA5D650F-D200-4398-957F-57CC08202615}"/>
                </a:ext>
              </a:extLst>
            </p:cNvPr>
            <p:cNvSpPr txBox="1"/>
            <p:nvPr/>
          </p:nvSpPr>
          <p:spPr>
            <a:xfrm rot="5400000">
              <a:off x="5918018" y="4852106"/>
              <a:ext cx="827501"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7" name="TextBox 26">
              <a:extLst>
                <a:ext uri="{FF2B5EF4-FFF2-40B4-BE49-F238E27FC236}">
                  <a16:creationId xmlns="" xmlns:a16="http://schemas.microsoft.com/office/drawing/2014/main" id="{1E8F3D48-AD55-4711-98A2-828AF2F18BB7}"/>
                </a:ext>
              </a:extLst>
            </p:cNvPr>
            <p:cNvSpPr txBox="1"/>
            <p:nvPr/>
          </p:nvSpPr>
          <p:spPr>
            <a:xfrm rot="5400000">
              <a:off x="6823312" y="4924585"/>
              <a:ext cx="956354"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28" name="TextBox 27">
              <a:extLst>
                <a:ext uri="{FF2B5EF4-FFF2-40B4-BE49-F238E27FC236}">
                  <a16:creationId xmlns="" xmlns:a16="http://schemas.microsoft.com/office/drawing/2014/main" id="{5AD15AC0-0BF8-4BAC-8A1F-77E63D3E5E5E}"/>
                </a:ext>
              </a:extLst>
            </p:cNvPr>
            <p:cNvSpPr txBox="1"/>
            <p:nvPr/>
          </p:nvSpPr>
          <p:spPr>
            <a:xfrm rot="5400000">
              <a:off x="7918767" y="4410664"/>
              <a:ext cx="1366931" cy="338554"/>
            </a:xfrm>
            <a:prstGeom prst="rect">
              <a:avLst/>
            </a:prstGeom>
            <a:noFill/>
          </p:spPr>
          <p:txBody>
            <a:bodyPr wrap="none" rtlCol="0">
              <a:spAutoFit/>
            </a:bodyPr>
            <a:lstStyle/>
            <a:p>
              <a:pPr defTabSz="457200"/>
              <a:r>
                <a:rPr lang="en-US" sz="16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29" name="Straight Connector 28">
              <a:extLst>
                <a:ext uri="{FF2B5EF4-FFF2-40B4-BE49-F238E27FC236}">
                  <a16:creationId xmlns="" xmlns:a16="http://schemas.microsoft.com/office/drawing/2014/main" id="{B59CF335-AD1C-454F-97A3-11B303409528}"/>
                </a:ext>
              </a:extLst>
            </p:cNvPr>
            <p:cNvCxnSpPr>
              <a:stCxn id="26" idx="1"/>
            </p:cNvCxnSpPr>
            <p:nvPr/>
          </p:nvCxnSpPr>
          <p:spPr>
            <a:xfrm flipV="1">
              <a:off x="6331769" y="3822584"/>
              <a:ext cx="507131" cy="78504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 xmlns:a16="http://schemas.microsoft.com/office/drawing/2014/main" id="{A74B7F5C-A0F0-4DA9-B65F-D466B9BF7E2D}"/>
                </a:ext>
              </a:extLst>
            </p:cNvPr>
            <p:cNvCxnSpPr>
              <a:stCxn id="27" idx="1"/>
            </p:cNvCxnSpPr>
            <p:nvPr/>
          </p:nvCxnSpPr>
          <p:spPr>
            <a:xfrm flipH="1" flipV="1">
              <a:off x="6838901" y="3822585"/>
              <a:ext cx="462588" cy="79310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 xmlns:a16="http://schemas.microsoft.com/office/drawing/2014/main" id="{4B800819-C322-49A6-80D6-C36B6D86CDE3}"/>
                </a:ext>
              </a:extLst>
            </p:cNvPr>
            <p:cNvCxnSpPr>
              <a:stCxn id="28" idx="1"/>
            </p:cNvCxnSpPr>
            <p:nvPr/>
          </p:nvCxnSpPr>
          <p:spPr>
            <a:xfrm flipH="1" flipV="1">
              <a:off x="7470766" y="2735264"/>
              <a:ext cx="1131467" cy="116121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 xmlns:a16="http://schemas.microsoft.com/office/drawing/2014/main" id="{9EC786E0-4C47-4A43-9B51-E0BFCDC8C628}"/>
                </a:ext>
              </a:extLst>
            </p:cNvPr>
            <p:cNvCxnSpPr/>
            <p:nvPr/>
          </p:nvCxnSpPr>
          <p:spPr>
            <a:xfrm flipV="1">
              <a:off x="6838900" y="2735264"/>
              <a:ext cx="631866" cy="108732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 xmlns:a16="http://schemas.microsoft.com/office/drawing/2014/main" id="{0A89C0DF-0B8F-4EFD-909E-70EDD00D765D}"/>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 xmlns:a16="http://schemas.microsoft.com/office/drawing/2014/main" id="{F2C0F779-1EF3-45FB-BBE4-336B5AC2B2C0}"/>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 xmlns:a16="http://schemas.microsoft.com/office/drawing/2014/main" id="{9E059EA0-D32B-47D3-A834-27E63151EC4A}"/>
                </a:ext>
              </a:extLst>
            </p:cNvPr>
            <p:cNvCxnSpPr/>
            <p:nvPr/>
          </p:nvCxnSpPr>
          <p:spPr>
            <a:xfrm>
              <a:off x="5846529" y="382845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 xmlns:a16="http://schemas.microsoft.com/office/drawing/2014/main" id="{92CA6445-8623-4C2C-9BE8-9E22F8284B8E}"/>
                </a:ext>
              </a:extLst>
            </p:cNvPr>
            <p:cNvSpPr txBox="1"/>
            <p:nvPr/>
          </p:nvSpPr>
          <p:spPr>
            <a:xfrm>
              <a:off x="5953048" y="3691779"/>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37" name="TextBox 36">
              <a:extLst>
                <a:ext uri="{FF2B5EF4-FFF2-40B4-BE49-F238E27FC236}">
                  <a16:creationId xmlns="" xmlns:a16="http://schemas.microsoft.com/office/drawing/2014/main" id="{B6FF05DC-D840-4D92-B3CB-395B42AF6689}"/>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
        <p:nvSpPr>
          <p:cNvPr id="38" name="TextBox 37">
            <a:extLst>
              <a:ext uri="{FF2B5EF4-FFF2-40B4-BE49-F238E27FC236}">
                <a16:creationId xmlns="" xmlns:a16="http://schemas.microsoft.com/office/drawing/2014/main" id="{DDE5F1E5-302B-4125-9DFA-549BF3D63329}"/>
              </a:ext>
            </a:extLst>
          </p:cNvPr>
          <p:cNvSpPr txBox="1"/>
          <p:nvPr/>
        </p:nvSpPr>
        <p:spPr>
          <a:xfrm>
            <a:off x="4896751" y="5077411"/>
            <a:ext cx="3643099" cy="584775"/>
          </a:xfrm>
          <a:prstGeom prst="rect">
            <a:avLst/>
          </a:prstGeom>
          <a:solidFill>
            <a:schemeClr val="bg2"/>
          </a:solidFill>
        </p:spPr>
        <p:txBody>
          <a:bodyPr wrap="square" rtlCol="0">
            <a:spAutoFit/>
          </a:bodyPr>
          <a:lstStyle/>
          <a:p>
            <a:pPr defTabSz="457200"/>
            <a:r>
              <a:rPr lang="en-US" sz="1600" kern="1200" dirty="0">
                <a:solidFill>
                  <a:prstClr val="black"/>
                </a:solidFill>
                <a:latin typeface="+mj-lt"/>
                <a:ea typeface="Arial Unicode MS" panose="020B0604020202020204" pitchFamily="34" charset="-128"/>
                <a:cs typeface="Arial Unicode MS" panose="020B0604020202020204" pitchFamily="34" charset="-128"/>
              </a:rPr>
              <a:t>Boston &amp; Portland are a cluster at height 44, losing precision to create the cluster.</a:t>
            </a:r>
          </a:p>
        </p:txBody>
      </p:sp>
    </p:spTree>
    <p:extLst>
      <p:ext uri="{BB962C8B-B14F-4D97-AF65-F5344CB8AC3E}">
        <p14:creationId xmlns:p14="http://schemas.microsoft.com/office/powerpoint/2010/main" val="4224025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2F061A48-CB41-4DDC-B8B9-5FFA68FF2634}"/>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Dealing </a:t>
            </a:r>
            <a:r>
              <a:rPr lang="en-US"/>
              <a:t>with Sparsity</a:t>
            </a:r>
            <a:endParaRPr lang="en-US" dirty="0"/>
          </a:p>
        </p:txBody>
      </p:sp>
      <p:sp>
        <p:nvSpPr>
          <p:cNvPr id="6" name="Date Placeholder 1">
            <a:extLst>
              <a:ext uri="{FF2B5EF4-FFF2-40B4-BE49-F238E27FC236}">
                <a16:creationId xmlns="" xmlns:a16="http://schemas.microsoft.com/office/drawing/2014/main" id="{A5024E83-7248-49C6-83CE-0C52F416FEF7}"/>
              </a:ext>
            </a:extLst>
          </p:cNvPr>
          <p:cNvSpPr>
            <a:spLocks noGrp="1"/>
          </p:cNvSpPr>
          <p:nvPr>
            <p:ph type="dt" sz="half" idx="10"/>
          </p:nvPr>
        </p:nvSpPr>
        <p:spPr>
          <a:xfrm>
            <a:off x="628650" y="6356351"/>
            <a:ext cx="2057400" cy="365125"/>
          </a:xfrm>
        </p:spPr>
        <p:txBody>
          <a:bodyPr/>
          <a:lstStyle/>
          <a:p>
            <a:fld id="{6700A58B-DD98-43D0-B791-721480A02982}" type="datetime1">
              <a:rPr lang="en-US" smtClean="0"/>
              <a:t>7/16/2018</a:t>
            </a:fld>
            <a:endParaRPr lang="en-US"/>
          </a:p>
        </p:txBody>
      </p:sp>
      <p:sp>
        <p:nvSpPr>
          <p:cNvPr id="7" name="Slide Number Placeholder 3">
            <a:extLst>
              <a:ext uri="{FF2B5EF4-FFF2-40B4-BE49-F238E27FC236}">
                <a16:creationId xmlns="" xmlns:a16="http://schemas.microsoft.com/office/drawing/2014/main" id="{269E8134-5ACB-40D1-8C0C-86324C8FEF4A}"/>
              </a:ext>
            </a:extLst>
          </p:cNvPr>
          <p:cNvSpPr>
            <a:spLocks noGrp="1"/>
          </p:cNvSpPr>
          <p:nvPr>
            <p:ph type="sldNum" sz="quarter" idx="12"/>
          </p:nvPr>
        </p:nvSpPr>
        <p:spPr>
          <a:xfrm>
            <a:off x="6457950" y="6356351"/>
            <a:ext cx="857250" cy="365125"/>
          </a:xfrm>
        </p:spPr>
        <p:txBody>
          <a:bodyPr/>
          <a:lstStyle/>
          <a:p>
            <a:fld id="{37290FF7-652B-4475-AEAB-8B1A5D23AE09}" type="slidenum">
              <a:rPr lang="en-US" smtClean="0"/>
              <a:t>35</a:t>
            </a:fld>
            <a:endParaRPr lang="en-US"/>
          </a:p>
        </p:txBody>
      </p:sp>
      <p:sp>
        <p:nvSpPr>
          <p:cNvPr id="8" name="Footer Placeholder 4">
            <a:extLst>
              <a:ext uri="{FF2B5EF4-FFF2-40B4-BE49-F238E27FC236}">
                <a16:creationId xmlns="" xmlns:a16="http://schemas.microsoft.com/office/drawing/2014/main" id="{831F0EBF-9545-4BDE-B6B2-0D32BABD5667}"/>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
        <p:nvSpPr>
          <p:cNvPr id="15" name="TextBox 14">
            <a:extLst>
              <a:ext uri="{FF2B5EF4-FFF2-40B4-BE49-F238E27FC236}">
                <a16:creationId xmlns="" xmlns:a16="http://schemas.microsoft.com/office/drawing/2014/main" id="{F36488C7-5828-42B9-B9EA-E3E1326F4AA7}"/>
              </a:ext>
            </a:extLst>
          </p:cNvPr>
          <p:cNvSpPr txBox="1"/>
          <p:nvPr/>
        </p:nvSpPr>
        <p:spPr>
          <a:xfrm>
            <a:off x="365760" y="5978814"/>
            <a:ext cx="8409940" cy="338554"/>
          </a:xfrm>
          <a:prstGeom prst="rect">
            <a:avLst/>
          </a:prstGeom>
          <a:solidFill>
            <a:schemeClr val="accent1"/>
          </a:solidFill>
        </p:spPr>
        <p:txBody>
          <a:bodyPr wrap="square" rtlCol="0">
            <a:spAutoFit/>
          </a:bodyPr>
          <a:lstStyle/>
          <a:p>
            <a:pPr defTabSz="457200"/>
            <a:r>
              <a:rPr lang="en-US" sz="1600" kern="1200" dirty="0">
                <a:solidFill>
                  <a:prstClr val="white"/>
                </a:solidFill>
                <a:latin typeface="+mj-lt"/>
                <a:ea typeface="Arial Unicode MS" panose="020B0604020202020204" pitchFamily="34" charset="-128"/>
                <a:cs typeface="Arial Unicode MS" panose="020B0604020202020204" pitchFamily="34" charset="-128"/>
              </a:rPr>
              <a:t>Visualizes hierarchical data.  For text, the frequency distances are calculated to create the </a:t>
            </a:r>
            <a:r>
              <a:rPr lang="en-US" sz="1600" kern="1200" dirty="0" err="1">
                <a:solidFill>
                  <a:prstClr val="white"/>
                </a:solidFill>
                <a:latin typeface="+mj-lt"/>
                <a:ea typeface="Arial Unicode MS" panose="020B0604020202020204" pitchFamily="34" charset="-128"/>
                <a:cs typeface="Arial Unicode MS" panose="020B0604020202020204" pitchFamily="34" charset="-128"/>
              </a:rPr>
              <a:t>hc</a:t>
            </a:r>
            <a:r>
              <a:rPr lang="en-US" sz="1600" kern="1200" dirty="0">
                <a:solidFill>
                  <a:prstClr val="white"/>
                </a:solidFill>
                <a:latin typeface="+mj-lt"/>
                <a:ea typeface="Arial Unicode MS" panose="020B0604020202020204" pitchFamily="34" charset="-128"/>
                <a:cs typeface="Arial Unicode MS" panose="020B0604020202020204" pitchFamily="34" charset="-128"/>
              </a:rPr>
              <a:t> object.</a:t>
            </a:r>
          </a:p>
        </p:txBody>
      </p:sp>
      <p:sp>
        <p:nvSpPr>
          <p:cNvPr id="11" name="Rectangle 10">
            <a:extLst>
              <a:ext uri="{FF2B5EF4-FFF2-40B4-BE49-F238E27FC236}">
                <a16:creationId xmlns="" xmlns:a16="http://schemas.microsoft.com/office/drawing/2014/main" id="{8EBEC10D-BA36-46F0-9B26-B7041C9D73F1}"/>
              </a:ext>
            </a:extLst>
          </p:cNvPr>
          <p:cNvSpPr/>
          <p:nvPr/>
        </p:nvSpPr>
        <p:spPr>
          <a:xfrm>
            <a:off x="365760" y="1497177"/>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defTabSz="457200"/>
            <a:endParaRPr lang="en-US" sz="1000" dirty="0">
              <a:solidFill>
                <a:schemeClr val="tx2"/>
              </a:solidFill>
            </a:endParaRPr>
          </a:p>
        </p:txBody>
      </p:sp>
      <p:sp>
        <p:nvSpPr>
          <p:cNvPr id="12" name="Rectangle 11">
            <a:extLst>
              <a:ext uri="{FF2B5EF4-FFF2-40B4-BE49-F238E27FC236}">
                <a16:creationId xmlns="" xmlns:a16="http://schemas.microsoft.com/office/drawing/2014/main" id="{7197406C-DFBC-4F87-B64C-5BFAB29DF079}"/>
              </a:ext>
            </a:extLst>
          </p:cNvPr>
          <p:cNvSpPr/>
          <p:nvPr/>
        </p:nvSpPr>
        <p:spPr>
          <a:xfrm>
            <a:off x="4660900" y="1497176"/>
            <a:ext cx="4114800" cy="4381501"/>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4300" lvl="1" indent="-114300">
              <a:spcBef>
                <a:spcPts val="600"/>
              </a:spcBef>
              <a:buSzPct val="100000"/>
              <a:buFont typeface="Arial"/>
              <a:buChar char="•"/>
            </a:pPr>
            <a:endParaRPr lang="en-US" sz="1100" dirty="0">
              <a:solidFill>
                <a:schemeClr val="tx2"/>
              </a:solidFill>
            </a:endParaRPr>
          </a:p>
        </p:txBody>
      </p:sp>
      <p:sp>
        <p:nvSpPr>
          <p:cNvPr id="13" name="Rectangle 12">
            <a:extLst>
              <a:ext uri="{FF2B5EF4-FFF2-40B4-BE49-F238E27FC236}">
                <a16:creationId xmlns="" xmlns:a16="http://schemas.microsoft.com/office/drawing/2014/main" id="{6B2FAC6F-EF38-48BA-860E-5A21249ABE98}"/>
              </a:ext>
            </a:extLst>
          </p:cNvPr>
          <p:cNvSpPr/>
          <p:nvPr/>
        </p:nvSpPr>
        <p:spPr>
          <a:xfrm>
            <a:off x="36576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Real Rainfall Data</a:t>
            </a:r>
          </a:p>
        </p:txBody>
      </p:sp>
      <p:sp>
        <p:nvSpPr>
          <p:cNvPr id="16" name="Rectangle 15">
            <a:extLst>
              <a:ext uri="{FF2B5EF4-FFF2-40B4-BE49-F238E27FC236}">
                <a16:creationId xmlns="" xmlns:a16="http://schemas.microsoft.com/office/drawing/2014/main" id="{FEE6A673-DE2C-4210-A54A-DC994611B17B}"/>
              </a:ext>
            </a:extLst>
          </p:cNvPr>
          <p:cNvSpPr/>
          <p:nvPr/>
        </p:nvSpPr>
        <p:spPr>
          <a:xfrm>
            <a:off x="4660900" y="1128174"/>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Rainfall Data as a Dendrogram</a:t>
            </a:r>
          </a:p>
        </p:txBody>
      </p:sp>
      <p:sp>
        <p:nvSpPr>
          <p:cNvPr id="19" name="Rectangle 18">
            <a:extLst>
              <a:ext uri="{FF2B5EF4-FFF2-40B4-BE49-F238E27FC236}">
                <a16:creationId xmlns="" xmlns:a16="http://schemas.microsoft.com/office/drawing/2014/main" id="{667B539A-F57E-4022-A051-60008C85B04B}"/>
              </a:ext>
            </a:extLst>
          </p:cNvPr>
          <p:cNvSpPr/>
          <p:nvPr/>
        </p:nvSpPr>
        <p:spPr>
          <a:xfrm>
            <a:off x="365760" y="3960025"/>
            <a:ext cx="4114800" cy="1920240"/>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t" anchorCtr="0"/>
          <a:lstStyle/>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Reduces information much like average is a reduction of many observations’ values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Word clusters emerge often showing related terms</a:t>
            </a:r>
          </a:p>
          <a:p>
            <a:pPr marL="117475" indent="-117475" defTabSz="457200">
              <a:buFont typeface="Arial"/>
              <a:buChar char="•"/>
            </a:pPr>
            <a:endParaRPr lang="en-US" sz="1400" dirty="0">
              <a:solidFill>
                <a:prstClr val="black"/>
              </a:solidFill>
              <a:ea typeface="Arial Unicode MS" panose="020B0604020202020204" pitchFamily="34" charset="-128"/>
              <a:cs typeface="Arial Unicode MS" panose="020B0604020202020204" pitchFamily="34" charset="-128"/>
            </a:endParaRPr>
          </a:p>
          <a:p>
            <a:pPr marL="117475" indent="-117475" defTabSz="457200">
              <a:buFont typeface="Arial"/>
              <a:buChar char="•"/>
            </a:pPr>
            <a:r>
              <a:rPr lang="en-US" sz="1400" dirty="0">
                <a:solidFill>
                  <a:prstClr val="black"/>
                </a:solidFill>
                <a:ea typeface="Arial Unicode MS" panose="020B0604020202020204" pitchFamily="34" charset="-128"/>
                <a:cs typeface="Arial Unicode MS" panose="020B0604020202020204" pitchFamily="34" charset="-128"/>
              </a:rPr>
              <a:t>Term frequency is used to construct the word cluster.  Put another way, term A &amp; term B have similar freq. distances &amp; are considered a cluster</a:t>
            </a:r>
            <a:endParaRPr lang="en-US" sz="1000" dirty="0">
              <a:solidFill>
                <a:schemeClr val="tx2"/>
              </a:solidFill>
            </a:endParaRPr>
          </a:p>
        </p:txBody>
      </p:sp>
      <p:sp>
        <p:nvSpPr>
          <p:cNvPr id="21" name="Rectangle 20">
            <a:extLst>
              <a:ext uri="{FF2B5EF4-FFF2-40B4-BE49-F238E27FC236}">
                <a16:creationId xmlns="" xmlns:a16="http://schemas.microsoft.com/office/drawing/2014/main" id="{428A96B2-C9E8-4690-9E7E-137E9BECBA01}"/>
              </a:ext>
            </a:extLst>
          </p:cNvPr>
          <p:cNvSpPr/>
          <p:nvPr/>
        </p:nvSpPr>
        <p:spPr>
          <a:xfrm>
            <a:off x="365760" y="3591022"/>
            <a:ext cx="4114800" cy="365760"/>
          </a:xfrm>
          <a:prstGeom prst="rect">
            <a:avLst/>
          </a:prstGeom>
          <a:solidFill>
            <a:schemeClr val="accent3"/>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r>
              <a:rPr lang="en-US" sz="1200" b="1" dirty="0">
                <a:solidFill>
                  <a:schemeClr val="bg1"/>
                </a:solidFill>
              </a:rPr>
              <a:t>Keep in Mind a Dendrogram</a:t>
            </a:r>
          </a:p>
        </p:txBody>
      </p:sp>
      <p:graphicFrame>
        <p:nvGraphicFramePr>
          <p:cNvPr id="23" name="Table 22">
            <a:extLst>
              <a:ext uri="{FF2B5EF4-FFF2-40B4-BE49-F238E27FC236}">
                <a16:creationId xmlns="" xmlns:a16="http://schemas.microsoft.com/office/drawing/2014/main" id="{96BC8BFB-0E3D-472B-BA07-1DD44E0CF5D4}"/>
              </a:ext>
            </a:extLst>
          </p:cNvPr>
          <p:cNvGraphicFramePr>
            <a:graphicFrameLocks noGrp="1"/>
          </p:cNvGraphicFramePr>
          <p:nvPr>
            <p:extLst/>
          </p:nvPr>
        </p:nvGraphicFramePr>
        <p:xfrm>
          <a:off x="628650" y="1712479"/>
          <a:ext cx="3186200" cy="1483360"/>
        </p:xfrm>
        <a:graphic>
          <a:graphicData uri="http://schemas.openxmlformats.org/drawingml/2006/table">
            <a:tbl>
              <a:tblPr firstRow="1" bandRow="1">
                <a:tableStyleId>{F2DE63D5-997A-4646-A377-4702673A728D}</a:tableStyleId>
              </a:tblPr>
              <a:tblGrid>
                <a:gridCol w="1500064">
                  <a:extLst>
                    <a:ext uri="{9D8B030D-6E8A-4147-A177-3AD203B41FA5}">
                      <a16:colId xmlns="" xmlns:a16="http://schemas.microsoft.com/office/drawing/2014/main" val="20000"/>
                    </a:ext>
                  </a:extLst>
                </a:gridCol>
                <a:gridCol w="1686136">
                  <a:extLst>
                    <a:ext uri="{9D8B030D-6E8A-4147-A177-3AD203B41FA5}">
                      <a16:colId xmlns="" xmlns:a16="http://schemas.microsoft.com/office/drawing/2014/main" val="20001"/>
                    </a:ext>
                  </a:extLst>
                </a:gridCol>
              </a:tblGrid>
              <a:tr h="370840">
                <a:tc>
                  <a:txBody>
                    <a:bodyPr/>
                    <a:lstStyle/>
                    <a:p>
                      <a:pPr algn="ctr"/>
                      <a:r>
                        <a:rPr lang="en-US" sz="1800" kern="1200" dirty="0"/>
                        <a:t>City</a:t>
                      </a:r>
                      <a:endParaRPr lang="en-US" sz="1800" kern="1200" dirty="0">
                        <a:solidFill>
                          <a:srgbClr val="FFFFFF"/>
                        </a:solidFill>
                        <a:latin typeface="+mj-lt"/>
                        <a:ea typeface="+mn-ea"/>
                        <a:cs typeface="Arial Unicode MS" panose="020B0604020202020204" pitchFamily="34" charset="-128"/>
                      </a:endParaRPr>
                    </a:p>
                  </a:txBody>
                  <a:tcPr/>
                </a:tc>
                <a:tc>
                  <a:txBody>
                    <a:bodyPr/>
                    <a:lstStyle/>
                    <a:p>
                      <a:pPr algn="ctr"/>
                      <a:r>
                        <a:rPr lang="en-US" sz="1800" dirty="0"/>
                        <a:t>Annual Rainfall</a:t>
                      </a:r>
                      <a:endParaRPr lang="en-US" sz="1800" dirty="0">
                        <a:latin typeface="+mj-lt"/>
                        <a:cs typeface="Arial Unicode MS" panose="020B0604020202020204" pitchFamily="34" charset="-128"/>
                      </a:endParaRPr>
                    </a:p>
                  </a:txBody>
                  <a:tcPr/>
                </a:tc>
                <a:extLst>
                  <a:ext uri="{0D108BD9-81ED-4DB2-BD59-A6C34878D82A}">
                    <a16:rowId xmlns="" xmlns:a16="http://schemas.microsoft.com/office/drawing/2014/main" val="10000"/>
                  </a:ext>
                </a:extLst>
              </a:tr>
              <a:tr h="370840">
                <a:tc>
                  <a:txBody>
                    <a:bodyPr/>
                    <a:lstStyle/>
                    <a:p>
                      <a:pPr algn="ctr"/>
                      <a:r>
                        <a:rPr lang="en-US" sz="1800" dirty="0"/>
                        <a:t>Portland</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43.5</a:t>
                      </a:r>
                      <a:endParaRPr lang="en-US" sz="1800" dirty="0">
                        <a:solidFill>
                          <a:schemeClr val="bg1"/>
                        </a:solidFill>
                        <a:latin typeface="+mj-lt"/>
                        <a:cs typeface="Arial Unicode MS" panose="020B0604020202020204" pitchFamily="34" charset="-128"/>
                      </a:endParaRPr>
                    </a:p>
                  </a:txBody>
                  <a:tcPr/>
                </a:tc>
                <a:extLst>
                  <a:ext uri="{0D108BD9-81ED-4DB2-BD59-A6C34878D82A}">
                    <a16:rowId xmlns="" xmlns:a16="http://schemas.microsoft.com/office/drawing/2014/main" val="10001"/>
                  </a:ext>
                </a:extLst>
              </a:tr>
              <a:tr h="370840">
                <a:tc>
                  <a:txBody>
                    <a:bodyPr/>
                    <a:lstStyle/>
                    <a:p>
                      <a:pPr algn="ctr"/>
                      <a:r>
                        <a:rPr lang="en-US" sz="1800" dirty="0"/>
                        <a:t>Boston</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43.8</a:t>
                      </a:r>
                      <a:endParaRPr lang="en-US" sz="1800" dirty="0">
                        <a:solidFill>
                          <a:schemeClr val="bg1"/>
                        </a:solidFill>
                        <a:latin typeface="+mj-lt"/>
                        <a:cs typeface="Arial Unicode MS" panose="020B0604020202020204" pitchFamily="34" charset="-128"/>
                      </a:endParaRPr>
                    </a:p>
                  </a:txBody>
                  <a:tcPr/>
                </a:tc>
                <a:extLst>
                  <a:ext uri="{0D108BD9-81ED-4DB2-BD59-A6C34878D82A}">
                    <a16:rowId xmlns="" xmlns:a16="http://schemas.microsoft.com/office/drawing/2014/main" val="10002"/>
                  </a:ext>
                </a:extLst>
              </a:tr>
              <a:tr h="370840">
                <a:tc>
                  <a:txBody>
                    <a:bodyPr/>
                    <a:lstStyle/>
                    <a:p>
                      <a:pPr algn="ctr"/>
                      <a:r>
                        <a:rPr lang="en-US" sz="1800" dirty="0"/>
                        <a:t>New Orleans</a:t>
                      </a:r>
                      <a:endParaRPr lang="en-US" sz="1800" dirty="0">
                        <a:solidFill>
                          <a:srgbClr val="FFFFFF"/>
                        </a:solidFill>
                        <a:latin typeface="+mj-lt"/>
                        <a:cs typeface="Arial Unicode MS" panose="020B0604020202020204" pitchFamily="34" charset="-128"/>
                      </a:endParaRPr>
                    </a:p>
                  </a:txBody>
                  <a:tcPr/>
                </a:tc>
                <a:tc>
                  <a:txBody>
                    <a:bodyPr/>
                    <a:lstStyle/>
                    <a:p>
                      <a:pPr algn="ctr"/>
                      <a:r>
                        <a:rPr lang="en-US" sz="1800" dirty="0"/>
                        <a:t>62.7</a:t>
                      </a:r>
                      <a:endParaRPr lang="en-US" sz="1800" dirty="0">
                        <a:solidFill>
                          <a:schemeClr val="bg1"/>
                        </a:solidFill>
                        <a:latin typeface="+mj-lt"/>
                        <a:cs typeface="Arial Unicode MS" panose="020B0604020202020204" pitchFamily="34" charset="-128"/>
                      </a:endParaRPr>
                    </a:p>
                  </a:txBody>
                  <a:tcPr/>
                </a:tc>
                <a:extLst>
                  <a:ext uri="{0D108BD9-81ED-4DB2-BD59-A6C34878D82A}">
                    <a16:rowId xmlns="" xmlns:a16="http://schemas.microsoft.com/office/drawing/2014/main" val="10003"/>
                  </a:ext>
                </a:extLst>
              </a:tr>
            </a:tbl>
          </a:graphicData>
        </a:graphic>
      </p:graphicFrame>
      <p:grpSp>
        <p:nvGrpSpPr>
          <p:cNvPr id="24" name="Group 23">
            <a:extLst>
              <a:ext uri="{FF2B5EF4-FFF2-40B4-BE49-F238E27FC236}">
                <a16:creationId xmlns="" xmlns:a16="http://schemas.microsoft.com/office/drawing/2014/main" id="{1FC863D7-E617-4659-9D8A-5FABFA4A07BF}"/>
              </a:ext>
            </a:extLst>
          </p:cNvPr>
          <p:cNvGrpSpPr/>
          <p:nvPr/>
        </p:nvGrpSpPr>
        <p:grpSpPr>
          <a:xfrm>
            <a:off x="5255809" y="1706449"/>
            <a:ext cx="2924981" cy="2967580"/>
            <a:chOff x="5846529" y="2604459"/>
            <a:chExt cx="2924981" cy="2967580"/>
          </a:xfrm>
        </p:grpSpPr>
        <p:sp>
          <p:nvSpPr>
            <p:cNvPr id="26" name="TextBox 25">
              <a:extLst>
                <a:ext uri="{FF2B5EF4-FFF2-40B4-BE49-F238E27FC236}">
                  <a16:creationId xmlns="" xmlns:a16="http://schemas.microsoft.com/office/drawing/2014/main" id="{AA5D650F-D200-4398-957F-57CC08202615}"/>
                </a:ext>
              </a:extLst>
            </p:cNvPr>
            <p:cNvSpPr txBox="1"/>
            <p:nvPr/>
          </p:nvSpPr>
          <p:spPr>
            <a:xfrm rot="5400000">
              <a:off x="5918018" y="4852106"/>
              <a:ext cx="827501"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Boston</a:t>
              </a:r>
            </a:p>
          </p:txBody>
        </p:sp>
        <p:sp>
          <p:nvSpPr>
            <p:cNvPr id="27" name="TextBox 26">
              <a:extLst>
                <a:ext uri="{FF2B5EF4-FFF2-40B4-BE49-F238E27FC236}">
                  <a16:creationId xmlns="" xmlns:a16="http://schemas.microsoft.com/office/drawing/2014/main" id="{1E8F3D48-AD55-4711-98A2-828AF2F18BB7}"/>
                </a:ext>
              </a:extLst>
            </p:cNvPr>
            <p:cNvSpPr txBox="1"/>
            <p:nvPr/>
          </p:nvSpPr>
          <p:spPr>
            <a:xfrm rot="5400000">
              <a:off x="6823312" y="4924585"/>
              <a:ext cx="956354" cy="338554"/>
            </a:xfrm>
            <a:prstGeom prst="rect">
              <a:avLst/>
            </a:prstGeom>
            <a:noFill/>
          </p:spPr>
          <p:txBody>
            <a:bodyPr wrap="none" rtlCol="0">
              <a:spAutoFit/>
            </a:bodyPr>
            <a:lstStyle/>
            <a:p>
              <a:pPr defTabSz="457200"/>
              <a:r>
                <a:rPr lang="en-US" sz="1600" kern="1200" dirty="0">
                  <a:solidFill>
                    <a:srgbClr val="13705B"/>
                  </a:solidFill>
                  <a:latin typeface="Arial Unicode MS" panose="020B0604020202020204" pitchFamily="34" charset="-128"/>
                  <a:ea typeface="Arial Unicode MS" panose="020B0604020202020204" pitchFamily="34" charset="-128"/>
                  <a:cs typeface="Arial Unicode MS" panose="020B0604020202020204" pitchFamily="34" charset="-128"/>
                </a:rPr>
                <a:t>Portland</a:t>
              </a:r>
            </a:p>
          </p:txBody>
        </p:sp>
        <p:sp>
          <p:nvSpPr>
            <p:cNvPr id="28" name="TextBox 27">
              <a:extLst>
                <a:ext uri="{FF2B5EF4-FFF2-40B4-BE49-F238E27FC236}">
                  <a16:creationId xmlns="" xmlns:a16="http://schemas.microsoft.com/office/drawing/2014/main" id="{5AD15AC0-0BF8-4BAC-8A1F-77E63D3E5E5E}"/>
                </a:ext>
              </a:extLst>
            </p:cNvPr>
            <p:cNvSpPr txBox="1"/>
            <p:nvPr/>
          </p:nvSpPr>
          <p:spPr>
            <a:xfrm rot="5400000">
              <a:off x="7918767" y="4410664"/>
              <a:ext cx="1366931" cy="338554"/>
            </a:xfrm>
            <a:prstGeom prst="rect">
              <a:avLst/>
            </a:prstGeom>
            <a:noFill/>
          </p:spPr>
          <p:txBody>
            <a:bodyPr wrap="none" rtlCol="0">
              <a:spAutoFit/>
            </a:bodyPr>
            <a:lstStyle/>
            <a:p>
              <a:pPr defTabSz="457200"/>
              <a:r>
                <a:rPr lang="en-US" sz="1600" kern="1200" dirty="0">
                  <a:solidFill>
                    <a:srgbClr val="1C2835"/>
                  </a:solidFill>
                  <a:latin typeface="Arial Unicode MS" panose="020B0604020202020204" pitchFamily="34" charset="-128"/>
                  <a:ea typeface="Arial Unicode MS" panose="020B0604020202020204" pitchFamily="34" charset="-128"/>
                  <a:cs typeface="Arial Unicode MS" panose="020B0604020202020204" pitchFamily="34" charset="-128"/>
                </a:rPr>
                <a:t>New Orleans</a:t>
              </a:r>
            </a:p>
          </p:txBody>
        </p:sp>
        <p:cxnSp>
          <p:nvCxnSpPr>
            <p:cNvPr id="29" name="Straight Connector 28">
              <a:extLst>
                <a:ext uri="{FF2B5EF4-FFF2-40B4-BE49-F238E27FC236}">
                  <a16:creationId xmlns="" xmlns:a16="http://schemas.microsoft.com/office/drawing/2014/main" id="{B59CF335-AD1C-454F-97A3-11B303409528}"/>
                </a:ext>
              </a:extLst>
            </p:cNvPr>
            <p:cNvCxnSpPr>
              <a:stCxn id="26" idx="1"/>
            </p:cNvCxnSpPr>
            <p:nvPr/>
          </p:nvCxnSpPr>
          <p:spPr>
            <a:xfrm flipV="1">
              <a:off x="6331769" y="3822584"/>
              <a:ext cx="507131" cy="785049"/>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 xmlns:a16="http://schemas.microsoft.com/office/drawing/2014/main" id="{A74B7F5C-A0F0-4DA9-B65F-D466B9BF7E2D}"/>
                </a:ext>
              </a:extLst>
            </p:cNvPr>
            <p:cNvCxnSpPr>
              <a:stCxn id="27" idx="1"/>
            </p:cNvCxnSpPr>
            <p:nvPr/>
          </p:nvCxnSpPr>
          <p:spPr>
            <a:xfrm flipH="1" flipV="1">
              <a:off x="6838901" y="3822585"/>
              <a:ext cx="462588" cy="79310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 xmlns:a16="http://schemas.microsoft.com/office/drawing/2014/main" id="{4B800819-C322-49A6-80D6-C36B6D86CDE3}"/>
                </a:ext>
              </a:extLst>
            </p:cNvPr>
            <p:cNvCxnSpPr>
              <a:stCxn id="28" idx="1"/>
            </p:cNvCxnSpPr>
            <p:nvPr/>
          </p:nvCxnSpPr>
          <p:spPr>
            <a:xfrm flipH="1" flipV="1">
              <a:off x="7470766" y="2735264"/>
              <a:ext cx="1131467" cy="1161212"/>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 xmlns:a16="http://schemas.microsoft.com/office/drawing/2014/main" id="{9EC786E0-4C47-4A43-9B51-E0BFCDC8C628}"/>
                </a:ext>
              </a:extLst>
            </p:cNvPr>
            <p:cNvCxnSpPr/>
            <p:nvPr/>
          </p:nvCxnSpPr>
          <p:spPr>
            <a:xfrm flipV="1">
              <a:off x="6838900" y="2735264"/>
              <a:ext cx="631866" cy="108732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 xmlns:a16="http://schemas.microsoft.com/office/drawing/2014/main" id="{0A89C0DF-0B8F-4EFD-909E-70EDD00D765D}"/>
                </a:ext>
              </a:extLst>
            </p:cNvPr>
            <p:cNvCxnSpPr/>
            <p:nvPr/>
          </p:nvCxnSpPr>
          <p:spPr>
            <a:xfrm flipV="1">
              <a:off x="5944228" y="2735264"/>
              <a:ext cx="0" cy="188042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 xmlns:a16="http://schemas.microsoft.com/office/drawing/2014/main" id="{F2C0F779-1EF3-45FB-BBE4-336B5AC2B2C0}"/>
                </a:ext>
              </a:extLst>
            </p:cNvPr>
            <p:cNvCxnSpPr/>
            <p:nvPr/>
          </p:nvCxnSpPr>
          <p:spPr>
            <a:xfrm>
              <a:off x="5846529" y="273526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 xmlns:a16="http://schemas.microsoft.com/office/drawing/2014/main" id="{9E059EA0-D32B-47D3-A834-27E63151EC4A}"/>
                </a:ext>
              </a:extLst>
            </p:cNvPr>
            <p:cNvCxnSpPr/>
            <p:nvPr/>
          </p:nvCxnSpPr>
          <p:spPr>
            <a:xfrm>
              <a:off x="5846529" y="3828454"/>
              <a:ext cx="195398"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 xmlns:a16="http://schemas.microsoft.com/office/drawing/2014/main" id="{92CA6445-8623-4C2C-9BE8-9E22F8284B8E}"/>
                </a:ext>
              </a:extLst>
            </p:cNvPr>
            <p:cNvSpPr txBox="1"/>
            <p:nvPr/>
          </p:nvSpPr>
          <p:spPr>
            <a:xfrm>
              <a:off x="5953048" y="3691779"/>
              <a:ext cx="338554" cy="261610"/>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44</a:t>
              </a:r>
            </a:p>
          </p:txBody>
        </p:sp>
        <p:sp>
          <p:nvSpPr>
            <p:cNvPr id="37" name="TextBox 36">
              <a:extLst>
                <a:ext uri="{FF2B5EF4-FFF2-40B4-BE49-F238E27FC236}">
                  <a16:creationId xmlns="" xmlns:a16="http://schemas.microsoft.com/office/drawing/2014/main" id="{B6FF05DC-D840-4D92-B3CB-395B42AF6689}"/>
                </a:ext>
              </a:extLst>
            </p:cNvPr>
            <p:cNvSpPr txBox="1"/>
            <p:nvPr/>
          </p:nvSpPr>
          <p:spPr>
            <a:xfrm>
              <a:off x="5958588" y="2604459"/>
              <a:ext cx="335348" cy="253916"/>
            </a:xfrm>
            <a:prstGeom prst="rect">
              <a:avLst/>
            </a:prstGeom>
            <a:noFill/>
          </p:spPr>
          <p:txBody>
            <a:bodyPr wrap="none" rtlCol="0">
              <a:spAutoFit/>
            </a:bodyPr>
            <a:lstStyle/>
            <a:p>
              <a:pPr defTabSz="457200"/>
              <a:r>
                <a:rPr lang="en-US" sz="105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63</a:t>
              </a:r>
            </a:p>
          </p:txBody>
        </p:sp>
      </p:grpSp>
      <p:sp>
        <p:nvSpPr>
          <p:cNvPr id="38" name="TextBox 37">
            <a:extLst>
              <a:ext uri="{FF2B5EF4-FFF2-40B4-BE49-F238E27FC236}">
                <a16:creationId xmlns="" xmlns:a16="http://schemas.microsoft.com/office/drawing/2014/main" id="{DDE5F1E5-302B-4125-9DFA-549BF3D63329}"/>
              </a:ext>
            </a:extLst>
          </p:cNvPr>
          <p:cNvSpPr txBox="1"/>
          <p:nvPr/>
        </p:nvSpPr>
        <p:spPr>
          <a:xfrm>
            <a:off x="4896751" y="5077411"/>
            <a:ext cx="3643099" cy="584775"/>
          </a:xfrm>
          <a:prstGeom prst="rect">
            <a:avLst/>
          </a:prstGeom>
          <a:solidFill>
            <a:schemeClr val="bg2"/>
          </a:solidFill>
        </p:spPr>
        <p:txBody>
          <a:bodyPr wrap="square" rtlCol="0">
            <a:spAutoFit/>
          </a:bodyPr>
          <a:lstStyle/>
          <a:p>
            <a:pPr defTabSz="457200"/>
            <a:r>
              <a:rPr lang="en-US" sz="1600" kern="1200" dirty="0">
                <a:solidFill>
                  <a:prstClr val="black"/>
                </a:solidFill>
                <a:latin typeface="+mj-lt"/>
                <a:ea typeface="Arial Unicode MS" panose="020B0604020202020204" pitchFamily="34" charset="-128"/>
                <a:cs typeface="Arial Unicode MS" panose="020B0604020202020204" pitchFamily="34" charset="-128"/>
              </a:rPr>
              <a:t>Boston &amp; Portland are a cluster at height 44, losing precision to create the cluster.</a:t>
            </a:r>
          </a:p>
        </p:txBody>
      </p:sp>
    </p:spTree>
    <p:extLst>
      <p:ext uri="{BB962C8B-B14F-4D97-AF65-F5344CB8AC3E}">
        <p14:creationId xmlns:p14="http://schemas.microsoft.com/office/powerpoint/2010/main" val="2225921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4640808" y="3013382"/>
            <a:ext cx="4038600" cy="885825"/>
          </a:xfrm>
          <a:prstGeom prst="rect">
            <a:avLst/>
          </a:prstGeom>
        </p:spPr>
      </p:pic>
      <p:pic>
        <p:nvPicPr>
          <p:cNvPr id="8" name="Picture 7"/>
          <p:cNvPicPr>
            <a:picLocks noChangeAspect="1"/>
          </p:cNvPicPr>
          <p:nvPr/>
        </p:nvPicPr>
        <p:blipFill>
          <a:blip r:embed="rId3"/>
          <a:stretch>
            <a:fillRect/>
          </a:stretch>
        </p:blipFill>
        <p:spPr>
          <a:xfrm>
            <a:off x="479804" y="3018144"/>
            <a:ext cx="4171950" cy="876300"/>
          </a:xfrm>
          <a:prstGeom prst="rect">
            <a:avLst/>
          </a:prstGeom>
        </p:spPr>
      </p:pic>
      <p:sp>
        <p:nvSpPr>
          <p:cNvPr id="5" name="Rectangle 4"/>
          <p:cNvSpPr/>
          <p:nvPr/>
        </p:nvSpPr>
        <p:spPr>
          <a:xfrm>
            <a:off x="443552" y="1150442"/>
            <a:ext cx="7431206" cy="738664"/>
          </a:xfrm>
          <a:prstGeom prst="rect">
            <a:avLst/>
          </a:prstGeom>
          <a:solidFill>
            <a:schemeClr val="bg1">
              <a:lumMod val="85000"/>
            </a:schemeClr>
          </a:solidFill>
        </p:spPr>
        <p:txBody>
          <a:bodyPr wrap="square">
            <a:spAutoFit/>
          </a:bodyPr>
          <a:lstStyle/>
          <a:p>
            <a:r>
              <a:rPr lang="en-US" dirty="0">
                <a:latin typeface="Consolas" panose="020B0609020204030204" pitchFamily="49" charset="0"/>
                <a:cs typeface="Consolas" panose="020B0609020204030204" pitchFamily="49" charset="0"/>
              </a:rPr>
              <a:t># Reduce TDM</a:t>
            </a:r>
          </a:p>
          <a:p>
            <a:r>
              <a:rPr lang="en-US" dirty="0">
                <a:latin typeface="Consolas" panose="020B0609020204030204" pitchFamily="49" charset="0"/>
                <a:cs typeface="Consolas" panose="020B0609020204030204" pitchFamily="49" charset="0"/>
              </a:rPr>
              <a:t>beerTDM2 &lt;- </a:t>
            </a:r>
            <a:r>
              <a:rPr lang="en-US" dirty="0" err="1">
                <a:latin typeface="Consolas" panose="020B0609020204030204" pitchFamily="49" charset="0"/>
                <a:cs typeface="Consolas" panose="020B0609020204030204" pitchFamily="49" charset="0"/>
              </a:rPr>
              <a:t>removeSparseTerms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beerTDM</a:t>
            </a:r>
            <a:r>
              <a:rPr lang="en-US" dirty="0">
                <a:latin typeface="Consolas" panose="020B0609020204030204" pitchFamily="49" charset="0"/>
                <a:cs typeface="Consolas" panose="020B0609020204030204" pitchFamily="49" charset="0"/>
              </a:rPr>
              <a:t>, sparse=0.97) #shoot for ~50 terms</a:t>
            </a:r>
          </a:p>
          <a:p>
            <a:r>
              <a:rPr lang="en-US" dirty="0">
                <a:latin typeface="Consolas" panose="020B0609020204030204" pitchFamily="49" charset="0"/>
                <a:cs typeface="Consolas" panose="020B0609020204030204" pitchFamily="49" charset="0"/>
              </a:rPr>
              <a:t>beerTDM2&lt;-</a:t>
            </a:r>
            <a:r>
              <a:rPr lang="en-US" dirty="0" err="1">
                <a:latin typeface="Consolas" panose="020B0609020204030204" pitchFamily="49" charset="0"/>
                <a:cs typeface="Consolas" panose="020B0609020204030204" pitchFamily="49" charset="0"/>
              </a:rPr>
              <a:t>as.data.frame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as.matrix</a:t>
            </a:r>
            <a:r>
              <a:rPr lang="en-US" dirty="0">
                <a:latin typeface="Consolas" panose="020B0609020204030204" pitchFamily="49" charset="0"/>
                <a:cs typeface="Consolas" panose="020B0609020204030204" pitchFamily="49" charset="0"/>
              </a:rPr>
              <a:t>(beerTDM2))</a:t>
            </a:r>
          </a:p>
        </p:txBody>
      </p:sp>
      <p:sp>
        <p:nvSpPr>
          <p:cNvPr id="6" name="Rectangle 5"/>
          <p:cNvSpPr/>
          <p:nvPr userDrawn="1"/>
        </p:nvSpPr>
        <p:spPr>
          <a:xfrm>
            <a:off x="13063" y="5769968"/>
            <a:ext cx="1508760" cy="987970"/>
          </a:xfrm>
          <a:prstGeom prst="rect">
            <a:avLst/>
          </a:prstGeom>
          <a:solidFill>
            <a:srgbClr val="263748"/>
          </a:solidFill>
          <a:ln>
            <a:solidFill>
              <a:srgbClr val="263748"/>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sp>
        <p:nvSpPr>
          <p:cNvPr id="7" name="Rectangle 6"/>
          <p:cNvSpPr/>
          <p:nvPr userDrawn="1"/>
        </p:nvSpPr>
        <p:spPr>
          <a:xfrm>
            <a:off x="3056709" y="6398744"/>
            <a:ext cx="1508760" cy="359193"/>
          </a:xfrm>
          <a:prstGeom prst="rect">
            <a:avLst/>
          </a:prstGeom>
          <a:solidFill>
            <a:srgbClr val="1B9B7D"/>
          </a:solidFill>
          <a:ln>
            <a:solidFill>
              <a:srgbClr val="1B9B7D"/>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userDrawn="1"/>
        </p:nvSpPr>
        <p:spPr>
          <a:xfrm>
            <a:off x="6100355" y="5614939"/>
            <a:ext cx="1508760" cy="1142999"/>
          </a:xfrm>
          <a:prstGeom prst="rect">
            <a:avLst/>
          </a:prstGeom>
          <a:solidFill>
            <a:srgbClr val="F09511"/>
          </a:solidFill>
          <a:ln>
            <a:solidFill>
              <a:srgbClr val="F0951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050" kern="1200" dirty="0">
              <a:solidFill>
                <a:prstClr val="white"/>
              </a:solidFill>
              <a:latin typeface="Arial Unicode MS" panose="020B0604020202020204" pitchFamily="34" charset="-128"/>
              <a:cs typeface="Arial Unicode MS" panose="020B0604020202020204" pitchFamily="34" charset="-128"/>
            </a:endParaRPr>
          </a:p>
        </p:txBody>
      </p:sp>
      <p:sp>
        <p:nvSpPr>
          <p:cNvPr id="10" name="Rectangle 9"/>
          <p:cNvSpPr/>
          <p:nvPr userDrawn="1"/>
        </p:nvSpPr>
        <p:spPr>
          <a:xfrm>
            <a:off x="7622178" y="5769968"/>
            <a:ext cx="1508760" cy="987970"/>
          </a:xfrm>
          <a:prstGeom prst="rect">
            <a:avLst/>
          </a:prstGeom>
          <a:solidFill>
            <a:srgbClr val="BA2D27"/>
          </a:solidFill>
          <a:ln>
            <a:solidFill>
              <a:srgbClr val="BA2D2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sp>
        <p:nvSpPr>
          <p:cNvPr id="31" name="Rectangle 30"/>
          <p:cNvSpPr/>
          <p:nvPr/>
        </p:nvSpPr>
        <p:spPr>
          <a:xfrm>
            <a:off x="3056709" y="5979560"/>
            <a:ext cx="1508760" cy="778378"/>
          </a:xfrm>
          <a:prstGeom prst="rect">
            <a:avLst/>
          </a:prstGeom>
          <a:solidFill>
            <a:srgbClr val="1B9B7D"/>
          </a:solidFill>
          <a:ln>
            <a:solidFill>
              <a:srgbClr val="1B9B7D"/>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sp>
        <p:nvSpPr>
          <p:cNvPr id="35" name="Oval 34"/>
          <p:cNvSpPr>
            <a:spLocks noChangeAspect="1"/>
          </p:cNvSpPr>
          <p:nvPr/>
        </p:nvSpPr>
        <p:spPr>
          <a:xfrm>
            <a:off x="57267" y="228884"/>
            <a:ext cx="193754" cy="193754"/>
          </a:xfrm>
          <a:prstGeom prst="ellipse">
            <a:avLst/>
          </a:prstGeom>
          <a:solidFill>
            <a:srgbClr val="F09511"/>
          </a:solidFill>
          <a:ln w="38100"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rPr>
              <a:t>3_Dendrogram.R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3" name="TextBox 2"/>
          <p:cNvSpPr txBox="1"/>
          <p:nvPr/>
        </p:nvSpPr>
        <p:spPr>
          <a:xfrm>
            <a:off x="4184734" y="714092"/>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sp>
        <p:nvSpPr>
          <p:cNvPr id="44" name="Rectangle 43"/>
          <p:cNvSpPr/>
          <p:nvPr/>
        </p:nvSpPr>
        <p:spPr>
          <a:xfrm>
            <a:off x="4578532" y="5979560"/>
            <a:ext cx="1508760" cy="778377"/>
          </a:xfrm>
          <a:prstGeom prst="rect">
            <a:avLst/>
          </a:prstGeom>
          <a:solidFill>
            <a:srgbClr val="96BA51"/>
          </a:solidFill>
          <a:ln>
            <a:solidFill>
              <a:srgbClr val="96BA5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cxnSp>
        <p:nvCxnSpPr>
          <p:cNvPr id="26" name="Straight Connector 25"/>
          <p:cNvCxnSpPr/>
          <p:nvPr/>
        </p:nvCxnSpPr>
        <p:spPr>
          <a:xfrm>
            <a:off x="154145" y="5385049"/>
            <a:ext cx="6696986" cy="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flipV="1">
            <a:off x="154144" y="422638"/>
            <a:ext cx="1" cy="4962411"/>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endCxn id="9" idx="0"/>
          </p:cNvCxnSpPr>
          <p:nvPr/>
        </p:nvCxnSpPr>
        <p:spPr>
          <a:xfrm>
            <a:off x="6851131" y="5385049"/>
            <a:ext cx="3604" cy="229890"/>
          </a:xfrm>
          <a:prstGeom prst="line">
            <a:avLst/>
          </a:prstGeom>
          <a:ln>
            <a:solidFill>
              <a:srgbClr val="F09511"/>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91442" y="763712"/>
            <a:ext cx="6232399"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Weird associations!  Maybe a </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dendrogram</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will help us more</a:t>
            </a:r>
          </a:p>
        </p:txBody>
      </p:sp>
      <p:sp>
        <p:nvSpPr>
          <p:cNvPr id="40" name="Rectangle 39"/>
          <p:cNvSpPr/>
          <p:nvPr/>
        </p:nvSpPr>
        <p:spPr>
          <a:xfrm>
            <a:off x="1534886" y="6078192"/>
            <a:ext cx="1508760" cy="679746"/>
          </a:xfrm>
          <a:prstGeom prst="rect">
            <a:avLst/>
          </a:prstGeom>
          <a:solidFill>
            <a:srgbClr val="2776B2"/>
          </a:solidFill>
          <a:ln>
            <a:solidFill>
              <a:srgbClr val="2776B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sp>
        <p:nvSpPr>
          <p:cNvPr id="23" name="Oval 22"/>
          <p:cNvSpPr/>
          <p:nvPr/>
        </p:nvSpPr>
        <p:spPr>
          <a:xfrm>
            <a:off x="4328160" y="1341120"/>
            <a:ext cx="1208021" cy="318647"/>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2" name="TextBox 21"/>
          <p:cNvSpPr txBox="1"/>
          <p:nvPr/>
        </p:nvSpPr>
        <p:spPr>
          <a:xfrm>
            <a:off x="414174" y="4331601"/>
            <a:ext cx="2826415"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New Text Mining Concept</a:t>
            </a:r>
          </a:p>
        </p:txBody>
      </p:sp>
      <p:sp>
        <p:nvSpPr>
          <p:cNvPr id="25" name="Rectangle 24"/>
          <p:cNvSpPr/>
          <p:nvPr/>
        </p:nvSpPr>
        <p:spPr>
          <a:xfrm>
            <a:off x="473842" y="4676810"/>
            <a:ext cx="8045792" cy="672263"/>
          </a:xfrm>
          <a:prstGeom prst="rect">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u="sng" kern="1200" dirty="0">
                <a:solidFill>
                  <a:prstClr val="white"/>
                </a:solidFill>
                <a:latin typeface="Arial Unicode MS" panose="020B0604020202020204" pitchFamily="34" charset="-128"/>
                <a:cs typeface="Arial Unicode MS" panose="020B0604020202020204" pitchFamily="34" charset="-128"/>
              </a:rPr>
              <a:t>Sparse</a:t>
            </a:r>
            <a:r>
              <a:rPr lang="en-US" kern="1200" dirty="0">
                <a:solidFill>
                  <a:prstClr val="white"/>
                </a:solidFill>
                <a:latin typeface="Arial Unicode MS" panose="020B0604020202020204" pitchFamily="34" charset="-128"/>
                <a:cs typeface="Arial Unicode MS" panose="020B0604020202020204" pitchFamily="34" charset="-128"/>
              </a:rPr>
              <a:t>- Term Document Matrices are often extremely sparse.  This means that any document (column) has mostly zero’s.  Reducing the dimensions of these matrices is possible by specifying a sparse cutoff parameter.   Higher sparse parameter will bring in more terms.</a:t>
            </a:r>
          </a:p>
        </p:txBody>
      </p:sp>
      <p:sp>
        <p:nvSpPr>
          <p:cNvPr id="27" name="Oval 26"/>
          <p:cNvSpPr/>
          <p:nvPr/>
        </p:nvSpPr>
        <p:spPr>
          <a:xfrm>
            <a:off x="2163373" y="3111871"/>
            <a:ext cx="920632" cy="232009"/>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9" name="Oval 28"/>
          <p:cNvSpPr/>
          <p:nvPr/>
        </p:nvSpPr>
        <p:spPr>
          <a:xfrm>
            <a:off x="6324267" y="3113306"/>
            <a:ext cx="824077" cy="244220"/>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13" name="Rectangle 12"/>
          <p:cNvSpPr/>
          <p:nvPr/>
        </p:nvSpPr>
        <p:spPr>
          <a:xfrm>
            <a:off x="5250558" y="1713369"/>
            <a:ext cx="3745018" cy="631077"/>
          </a:xfrm>
          <a:prstGeom prst="rect">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u="sng" kern="1200" dirty="0">
                <a:solidFill>
                  <a:prstClr val="white"/>
                </a:solidFill>
                <a:latin typeface="Arial Unicode MS" panose="020B0604020202020204" pitchFamily="34" charset="-128"/>
                <a:cs typeface="Arial Unicode MS" panose="020B0604020202020204" pitchFamily="34" charset="-128"/>
              </a:rPr>
              <a:t>% of zeros allowed </a:t>
            </a:r>
          </a:p>
          <a:p>
            <a:pPr defTabSz="457200"/>
            <a:r>
              <a:rPr lang="en-US" kern="1200" dirty="0">
                <a:solidFill>
                  <a:prstClr val="white"/>
                </a:solidFill>
                <a:latin typeface="Arial Unicode MS" panose="020B0604020202020204" pitchFamily="34" charset="-128"/>
                <a:cs typeface="Arial Unicode MS" panose="020B0604020202020204" pitchFamily="34" charset="-128"/>
              </a:rPr>
              <a:t>e.g. higher means more words in TDM/DTM</a:t>
            </a:r>
          </a:p>
        </p:txBody>
      </p:sp>
    </p:spTree>
    <p:extLst>
      <p:ext uri="{BB962C8B-B14F-4D97-AF65-F5344CB8AC3E}">
        <p14:creationId xmlns:p14="http://schemas.microsoft.com/office/powerpoint/2010/main" val="974508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2414" y="1331495"/>
            <a:ext cx="8339173" cy="4900186"/>
          </a:xfrm>
          <a:prstGeom prst="rect">
            <a:avLst/>
          </a:prstGeom>
        </p:spPr>
      </p:pic>
      <p:sp>
        <p:nvSpPr>
          <p:cNvPr id="35" name="Oval 34"/>
          <p:cNvSpPr>
            <a:spLocks noChangeAspect="1"/>
          </p:cNvSpPr>
          <p:nvPr/>
        </p:nvSpPr>
        <p:spPr>
          <a:xfrm>
            <a:off x="57267" y="228884"/>
            <a:ext cx="193754" cy="193754"/>
          </a:xfrm>
          <a:prstGeom prst="ellipse">
            <a:avLst/>
          </a:prstGeom>
          <a:solidFill>
            <a:srgbClr val="F09511"/>
          </a:solidFill>
          <a:ln w="38100"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rPr>
              <a:t>3_Dendrogram.R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30" name="TextBox 29"/>
          <p:cNvSpPr txBox="1"/>
          <p:nvPr/>
        </p:nvSpPr>
        <p:spPr>
          <a:xfrm>
            <a:off x="297133" y="994644"/>
            <a:ext cx="2967479" cy="369332"/>
          </a:xfrm>
          <a:prstGeom prst="rect">
            <a:avLst/>
          </a:prstGeom>
          <a:noFill/>
        </p:spPr>
        <p:txBody>
          <a:bodyPr wrap="non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Base Plot of a </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Dendrogram</a:t>
            </a:r>
            <a:endPar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3" name="TextBox 12"/>
          <p:cNvSpPr txBox="1"/>
          <p:nvPr/>
        </p:nvSpPr>
        <p:spPr>
          <a:xfrm>
            <a:off x="127496" y="5914736"/>
            <a:ext cx="3731699" cy="738664"/>
          </a:xfrm>
          <a:prstGeom prst="rect">
            <a:avLst/>
          </a:prstGeom>
          <a:noFill/>
        </p:spPr>
        <p:txBody>
          <a:bodyPr wrap="square" rtlCol="0">
            <a:spAutoFit/>
          </a:bodyPr>
          <a:lstStyle/>
          <a:p>
            <a:pPr marL="115888" indent="-115888"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Less visually appealing</a:t>
            </a:r>
          </a:p>
          <a:p>
            <a:pPr marL="115888" indent="-115888" defTabSz="457200">
              <a:buFont typeface="Arial"/>
              <a:buChar char="•"/>
            </a:pP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Clusters can be hard to read given the different heights</a:t>
            </a:r>
          </a:p>
        </p:txBody>
      </p:sp>
    </p:spTree>
    <p:extLst>
      <p:ext uri="{BB962C8B-B14F-4D97-AF65-F5344CB8AC3E}">
        <p14:creationId xmlns:p14="http://schemas.microsoft.com/office/powerpoint/2010/main" val="64843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rPr>
              <a:t>3_Dendrogram.R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18" name="TextBox 17"/>
          <p:cNvSpPr txBox="1"/>
          <p:nvPr/>
        </p:nvSpPr>
        <p:spPr>
          <a:xfrm>
            <a:off x="329217" y="773564"/>
            <a:ext cx="3595856" cy="369332"/>
          </a:xfrm>
          <a:prstGeom prst="rect">
            <a:avLst/>
          </a:prstGeom>
          <a:noFill/>
        </p:spPr>
        <p:txBody>
          <a:bodyPr wrap="none" rtlCol="0">
            <a:spAutoFit/>
          </a:bodyPr>
          <a:lstStyle/>
          <a:p>
            <a:pPr defTabSz="457200"/>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Dendextend</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offers more flexibility</a:t>
            </a:r>
          </a:p>
        </p:txBody>
      </p:sp>
      <p:pic>
        <p:nvPicPr>
          <p:cNvPr id="3" name="Picture 2"/>
          <p:cNvPicPr>
            <a:picLocks noChangeAspect="1"/>
          </p:cNvPicPr>
          <p:nvPr/>
        </p:nvPicPr>
        <p:blipFill rotWithShape="1">
          <a:blip r:embed="rId2"/>
          <a:srcRect l="8007" t="12101" r="4901"/>
          <a:stretch/>
        </p:blipFill>
        <p:spPr>
          <a:xfrm>
            <a:off x="0" y="1187116"/>
            <a:ext cx="9126965" cy="5412813"/>
          </a:xfrm>
          <a:prstGeom prst="rect">
            <a:avLst/>
          </a:prstGeom>
        </p:spPr>
      </p:pic>
    </p:spTree>
    <p:extLst>
      <p:ext uri="{BB962C8B-B14F-4D97-AF65-F5344CB8AC3E}">
        <p14:creationId xmlns:p14="http://schemas.microsoft.com/office/powerpoint/2010/main" val="4166207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8806" t="12853" r="5671"/>
          <a:stretch/>
        </p:blipFill>
        <p:spPr>
          <a:xfrm>
            <a:off x="134801" y="1142215"/>
            <a:ext cx="9009199" cy="5394506"/>
          </a:xfrm>
          <a:prstGeom prst="rect">
            <a:avLst/>
          </a:prstGeom>
        </p:spPr>
      </p:pic>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rPr>
              <a:t>3_Dendrogram.R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18" name="TextBox 17"/>
          <p:cNvSpPr txBox="1"/>
          <p:nvPr/>
        </p:nvSpPr>
        <p:spPr>
          <a:xfrm>
            <a:off x="345259" y="837734"/>
            <a:ext cx="3595856" cy="369332"/>
          </a:xfrm>
          <a:prstGeom prst="rect">
            <a:avLst/>
          </a:prstGeom>
          <a:noFill/>
        </p:spPr>
        <p:txBody>
          <a:bodyPr wrap="none" rtlCol="0">
            <a:spAutoFit/>
          </a:bodyPr>
          <a:lstStyle/>
          <a:p>
            <a:pPr defTabSz="457200"/>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Dendextend</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offers more flexibility</a:t>
            </a:r>
          </a:p>
        </p:txBody>
      </p:sp>
    </p:spTree>
    <p:extLst>
      <p:ext uri="{BB962C8B-B14F-4D97-AF65-F5344CB8AC3E}">
        <p14:creationId xmlns:p14="http://schemas.microsoft.com/office/powerpoint/2010/main" val="3615257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91848631"/>
              </p:ext>
            </p:extLst>
          </p:nvPr>
        </p:nvGraphicFramePr>
        <p:xfrm>
          <a:off x="614363" y="1111250"/>
          <a:ext cx="7915275" cy="370840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1800" b="0" strike="noStrike" dirty="0">
                          <a:solidFill>
                            <a:schemeClr val="bg1"/>
                          </a:solidFill>
                          <a:latin typeface="+mn-lt"/>
                        </a:rPr>
                        <a:t>Start</a:t>
                      </a:r>
                    </a:p>
                  </a:txBody>
                  <a:tcPr/>
                </a:tc>
                <a:tc>
                  <a:txBody>
                    <a:bodyPr/>
                    <a:lstStyle/>
                    <a:p>
                      <a:pPr algn="ctr"/>
                      <a:r>
                        <a:rPr lang="en-US" sz="1800" b="0" strike="noStrike" dirty="0">
                          <a:solidFill>
                            <a:schemeClr val="bg1"/>
                          </a:solidFill>
                          <a:latin typeface="+mn-lt"/>
                        </a:rPr>
                        <a:t>End</a:t>
                      </a:r>
                    </a:p>
                  </a:txBody>
                  <a:tcPr/>
                </a:tc>
                <a:tc>
                  <a:txBody>
                    <a:bodyPr/>
                    <a:lstStyle/>
                    <a:p>
                      <a:r>
                        <a:rPr lang="en-US" sz="1800" b="0" strike="noStrike" dirty="0">
                          <a:solidFill>
                            <a:schemeClr val="bg1"/>
                          </a:solidFill>
                          <a:latin typeface="+mn-lt"/>
                        </a:rPr>
                        <a:t>Item</a:t>
                      </a:r>
                    </a:p>
                  </a:txBody>
                  <a:tcPr/>
                </a:tc>
                <a:extLst>
                  <a:ext uri="{0D108BD9-81ED-4DB2-BD59-A6C34878D82A}">
                    <a16:rowId xmlns="" xmlns:a16="http://schemas.microsoft.com/office/drawing/2014/main" val="10000"/>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dirty="0">
                          <a:latin typeface="+mn-lt"/>
                        </a:rPr>
                        <a:t>What is Text Mining (TM)?</a:t>
                      </a:r>
                    </a:p>
                  </a:txBody>
                  <a:tcPr/>
                </a:tc>
                <a:extLst>
                  <a:ext uri="{0D108BD9-81ED-4DB2-BD59-A6C34878D82A}">
                    <a16:rowId xmlns="" xmlns:a16="http://schemas.microsoft.com/office/drawing/2014/main" val="1000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Intro to TM w/R</a:t>
                      </a:r>
                    </a:p>
                  </a:txBody>
                  <a:tcPr/>
                </a:tc>
                <a:extLst>
                  <a:ext uri="{0D108BD9-81ED-4DB2-BD59-A6C34878D82A}">
                    <a16:rowId xmlns="" xmlns:a16="http://schemas.microsoft.com/office/drawing/2014/main" val="1000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Break</a:t>
                      </a:r>
                    </a:p>
                  </a:txBody>
                  <a:tcPr/>
                </a:tc>
                <a:extLst>
                  <a:ext uri="{0D108BD9-81ED-4DB2-BD59-A6C34878D82A}">
                    <a16:rowId xmlns="" xmlns:a16="http://schemas.microsoft.com/office/drawing/2014/main" val="100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Gather Text</a:t>
                      </a:r>
                    </a:p>
                  </a:txBody>
                  <a:tcPr/>
                </a:tc>
                <a:extLst>
                  <a:ext uri="{0D108BD9-81ED-4DB2-BD59-A6C34878D82A}">
                    <a16:rowId xmlns="" xmlns:a16="http://schemas.microsoft.com/office/drawing/2014/main" val="3853070941"/>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Break</a:t>
                      </a:r>
                    </a:p>
                  </a:txBody>
                  <a:tcPr/>
                </a:tc>
                <a:extLst>
                  <a:ext uri="{0D108BD9-81ED-4DB2-BD59-A6C34878D82A}">
                    <a16:rowId xmlns="" xmlns:a16="http://schemas.microsoft.com/office/drawing/2014/main" val="3086568558"/>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HTML Widgets/</a:t>
                      </a:r>
                      <a:r>
                        <a:rPr lang="en-US" sz="1800" b="0" strike="noStrike" dirty="0" err="1">
                          <a:solidFill>
                            <a:schemeClr val="tx1"/>
                          </a:solidFill>
                          <a:latin typeface="+mn-lt"/>
                        </a:rPr>
                        <a:t>FlexDashboard</a:t>
                      </a:r>
                      <a:endParaRPr lang="en-US" sz="1800" b="0" strike="noStrike" dirty="0">
                        <a:solidFill>
                          <a:schemeClr val="tx1"/>
                        </a:solidFill>
                        <a:latin typeface="+mn-lt"/>
                      </a:endParaRPr>
                    </a:p>
                  </a:txBody>
                  <a:tcPr/>
                </a:tc>
                <a:extLst>
                  <a:ext uri="{0D108BD9-81ED-4DB2-BD59-A6C34878D82A}">
                    <a16:rowId xmlns="" xmlns:a16="http://schemas.microsoft.com/office/drawing/2014/main" val="1739476882"/>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Break</a:t>
                      </a:r>
                    </a:p>
                  </a:txBody>
                  <a:tcPr/>
                </a:tc>
                <a:extLst>
                  <a:ext uri="{0D108BD9-81ED-4DB2-BD59-A6C34878D82A}">
                    <a16:rowId xmlns="" xmlns:a16="http://schemas.microsoft.com/office/drawing/2014/main" val="4176223156"/>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r>
                        <a:rPr lang="en-US" sz="1800" b="0" strike="noStrike" dirty="0">
                          <a:solidFill>
                            <a:schemeClr val="tx1"/>
                          </a:solidFill>
                          <a:latin typeface="+mn-lt"/>
                        </a:rPr>
                        <a:t>Task Scheduling</a:t>
                      </a:r>
                    </a:p>
                  </a:txBody>
                  <a:tcPr/>
                </a:tc>
                <a:extLst>
                  <a:ext uri="{0D108BD9-81ED-4DB2-BD59-A6C34878D82A}">
                    <a16:rowId xmlns="" xmlns:a16="http://schemas.microsoft.com/office/drawing/2014/main" val="375788903"/>
                  </a:ext>
                </a:extLst>
              </a:tr>
              <a:tr h="370840">
                <a:tc>
                  <a:txBody>
                    <a:bodyPr/>
                    <a:lstStyle/>
                    <a:p>
                      <a:pPr algn="ctr"/>
                      <a:endParaRPr lang="en-US" sz="1800" b="0" strike="noStrike" dirty="0">
                        <a:solidFill>
                          <a:schemeClr val="tx1"/>
                        </a:solidFill>
                        <a:latin typeface="+mn-lt"/>
                      </a:endParaRPr>
                    </a:p>
                  </a:txBody>
                  <a:tcPr/>
                </a:tc>
                <a:tc>
                  <a:txBody>
                    <a:bodyPr/>
                    <a:lstStyle/>
                    <a:p>
                      <a:pPr algn="ctr"/>
                      <a:endParaRPr lang="en-US" sz="1800" b="0" strike="noStrike" dirty="0">
                        <a:solidFill>
                          <a:schemeClr val="tx1"/>
                        </a:solidFill>
                        <a:latin typeface="+mn-lt"/>
                      </a:endParaRPr>
                    </a:p>
                  </a:txBody>
                  <a:tcPr/>
                </a:tc>
                <a:tc>
                  <a:txBody>
                    <a:bodyPr/>
                    <a:lstStyle/>
                    <a:p>
                      <a:endParaRPr lang="en-US" sz="1800" b="0" strike="noStrike" dirty="0">
                        <a:solidFill>
                          <a:schemeClr val="tx1"/>
                        </a:solidFill>
                        <a:latin typeface="+mn-lt"/>
                      </a:endParaRPr>
                    </a:p>
                  </a:txBody>
                  <a:tcPr/>
                </a:tc>
                <a:extLst>
                  <a:ext uri="{0D108BD9-81ED-4DB2-BD59-A6C34878D82A}">
                    <a16:rowId xmlns="" xmlns:a16="http://schemas.microsoft.com/office/drawing/2014/main"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7/16/2018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4</a:t>
            </a:fld>
            <a:endParaRPr lang="en-US"/>
          </a:p>
        </p:txBody>
      </p:sp>
      <p:sp>
        <p:nvSpPr>
          <p:cNvPr id="8" name="TextBox 7"/>
          <p:cNvSpPr txBox="1"/>
          <p:nvPr/>
        </p:nvSpPr>
        <p:spPr>
          <a:xfrm>
            <a:off x="624840" y="5118735"/>
            <a:ext cx="7030964" cy="1200329"/>
          </a:xfrm>
          <a:prstGeom prst="rect">
            <a:avLst/>
          </a:prstGeom>
          <a:noFill/>
        </p:spPr>
        <p:txBody>
          <a:bodyPr wrap="none" rtlCol="0">
            <a:spAutoFit/>
          </a:bodyPr>
          <a:lstStyle/>
          <a:p>
            <a:r>
              <a:rPr lang="en-US" sz="1800" b="1" u="sng" dirty="0">
                <a:latin typeface="+mj-lt"/>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Apply methods to real ( &amp; messy) data </a:t>
            </a:r>
          </a:p>
          <a:p>
            <a:pPr marL="122238" indent="-122238">
              <a:buFont typeface="Arial" panose="020B0604020202020204" pitchFamily="34" charset="0"/>
              <a:buChar char="•"/>
            </a:pPr>
            <a:r>
              <a:rPr lang="en-US" sz="1800" dirty="0">
                <a:latin typeface="+mj-lt"/>
                <a:ea typeface="Arial Unicode MS" panose="020B0604020202020204" pitchFamily="34" charset="-128"/>
                <a:cs typeface="Arial Unicode MS" panose="020B0604020202020204" pitchFamily="34" charset="-128"/>
              </a:rPr>
              <a:t>Follow a business workflow for stakeholders needing text mining insights</a:t>
            </a:r>
          </a:p>
        </p:txBody>
      </p:sp>
    </p:spTree>
    <p:extLst>
      <p:ext uri="{BB962C8B-B14F-4D97-AF65-F5344CB8AC3E}">
        <p14:creationId xmlns:p14="http://schemas.microsoft.com/office/powerpoint/2010/main" val="24546134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13705B"/>
                </a:solidFill>
              </a:rPr>
              <a:t>3_Dendrogram.R</a:t>
            </a:r>
            <a:endParaRPr lang="en-US" dirty="0"/>
          </a:p>
        </p:txBody>
      </p:sp>
    </p:spTree>
    <p:extLst>
      <p:ext uri="{BB962C8B-B14F-4D97-AF65-F5344CB8AC3E}">
        <p14:creationId xmlns:p14="http://schemas.microsoft.com/office/powerpoint/2010/main" val="7019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r>
              <a:rPr lang="en-US" dirty="0">
                <a:solidFill>
                  <a:srgbClr val="4F81BD"/>
                </a:solidFill>
                <a:latin typeface="Arial Unicode MS" panose="020B0604020202020204" pitchFamily="34" charset="-128"/>
                <a:cs typeface="Arial Unicode MS" panose="020B0604020202020204" pitchFamily="34" charset="-128"/>
              </a:rPr>
              <a:t>Intro to TM w/R Deep Dive</a:t>
            </a:r>
          </a:p>
        </p:txBody>
      </p:sp>
      <p:sp>
        <p:nvSpPr>
          <p:cNvPr id="16" name="TextBox 15"/>
          <p:cNvSpPr txBox="1"/>
          <p:nvPr/>
        </p:nvSpPr>
        <p:spPr>
          <a:xfrm>
            <a:off x="396240" y="5318760"/>
            <a:ext cx="7885492" cy="1200329"/>
          </a:xfrm>
          <a:prstGeom prst="rect">
            <a:avLst/>
          </a:prstGeom>
          <a:noFill/>
        </p:spPr>
        <p:txBody>
          <a:bodyPr wrap="none" rtlCol="0">
            <a:spAutoFit/>
          </a:bodyPr>
          <a:lstStyle/>
          <a:p>
            <a:r>
              <a:rPr lang="en-US" sz="1800" b="1" u="sng" dirty="0">
                <a:solidFill>
                  <a:schemeClr val="accent6"/>
                </a:solidFill>
                <a:latin typeface="Arial Unicode MS" panose="020B0604020202020204" pitchFamily="34" charset="-128"/>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b="1" dirty="0">
                <a:solidFill>
                  <a:schemeClr val="accent6"/>
                </a:solidFill>
                <a:latin typeface="Arial Unicode MS" panose="020B0604020202020204" pitchFamily="34" charset="-128"/>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solidFill>
                  <a:schemeClr val="bg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Apply methods to real data and uses</a:t>
            </a:r>
          </a:p>
          <a:p>
            <a:pPr marL="122238" indent="-122238">
              <a:buFont typeface="Arial" panose="020B0604020202020204" pitchFamily="34" charset="0"/>
              <a:buChar char="•"/>
            </a:pPr>
            <a:r>
              <a:rPr lang="en-US" sz="1800" dirty="0">
                <a:solidFill>
                  <a:schemeClr val="bg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Follow a business workflow for stakeholders needing text mining insights</a:t>
            </a:r>
          </a:p>
        </p:txBody>
      </p:sp>
      <p:sp>
        <p:nvSpPr>
          <p:cNvPr id="18" name="Rectangle 17"/>
          <p:cNvSpPr/>
          <p:nvPr/>
        </p:nvSpPr>
        <p:spPr>
          <a:xfrm>
            <a:off x="533400" y="1755811"/>
            <a:ext cx="8382000" cy="2819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Unicode MS" panose="020B0604020202020204" pitchFamily="34" charset="-128"/>
            </a:endParaRPr>
          </a:p>
        </p:txBody>
      </p:sp>
      <p:sp>
        <p:nvSpPr>
          <p:cNvPr id="19" name="Rectangle 18"/>
          <p:cNvSpPr/>
          <p:nvPr/>
        </p:nvSpPr>
        <p:spPr>
          <a:xfrm>
            <a:off x="746760" y="1885351"/>
            <a:ext cx="7955280" cy="256032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Unicode MS" panose="020B0604020202020204" pitchFamily="34" charset="-128"/>
            </a:endParaRPr>
          </a:p>
        </p:txBody>
      </p:sp>
      <p:sp>
        <p:nvSpPr>
          <p:cNvPr id="22" name="TextBox 21"/>
          <p:cNvSpPr txBox="1"/>
          <p:nvPr/>
        </p:nvSpPr>
        <p:spPr>
          <a:xfrm>
            <a:off x="868680" y="2045371"/>
            <a:ext cx="6864700" cy="2308324"/>
          </a:xfrm>
          <a:prstGeom prst="rect">
            <a:avLst/>
          </a:prstGeom>
          <a:noFill/>
        </p:spPr>
        <p:txBody>
          <a:bodyPr wrap="none" rtlCol="0">
            <a:spAutoFit/>
          </a:bodyPr>
          <a:lstStyle/>
          <a:p>
            <a:pPr marL="122238" indent="-122238">
              <a:buFont typeface="Arial" panose="020B0604020202020204" pitchFamily="34" charset="0"/>
              <a:buChar char="•"/>
            </a:pPr>
            <a:r>
              <a:rPr lang="en-US" sz="2400" strike="sngStrike" dirty="0">
                <a:latin typeface="Arial Unicode MS" panose="020B0604020202020204" pitchFamily="34" charset="-128"/>
                <a:ea typeface="Arial Unicode MS" panose="020B0604020202020204" pitchFamily="34" charset="-128"/>
                <a:cs typeface="Arial Unicode MS" panose="020B0604020202020204" pitchFamily="34" charset="-128"/>
              </a:rPr>
              <a:t>What is Text Mining?</a:t>
            </a:r>
          </a:p>
          <a:p>
            <a:pPr marL="122238" indent="-122238">
              <a:buFont typeface="Arial" panose="020B0604020202020204" pitchFamily="34" charset="0"/>
              <a:buChar char="•"/>
            </a:pPr>
            <a:r>
              <a:rPr lang="en-US" sz="2400" strike="sngStrike" dirty="0">
                <a:latin typeface="Arial Unicode MS" panose="020B0604020202020204" pitchFamily="34" charset="-128"/>
                <a:ea typeface="Arial Unicode MS" panose="020B0604020202020204" pitchFamily="34" charset="-128"/>
                <a:cs typeface="Arial Unicode MS" panose="020B0604020202020204" pitchFamily="34" charset="-128"/>
              </a:rPr>
              <a:t>String Manipulation &amp; Cleaning</a:t>
            </a:r>
          </a:p>
          <a:p>
            <a:pPr marL="122238" indent="-122238">
              <a:buFont typeface="Arial" panose="020B0604020202020204" pitchFamily="34" charset="0"/>
              <a:buChar char="•"/>
            </a:pPr>
            <a:r>
              <a:rPr lang="en-US" sz="2400" strike="sngStrike" dirty="0">
                <a:latin typeface="Arial Unicode MS" panose="020B0604020202020204" pitchFamily="34" charset="-128"/>
                <a:ea typeface="Arial Unicode MS" panose="020B0604020202020204" pitchFamily="34" charset="-128"/>
                <a:cs typeface="Arial Unicode MS" panose="020B0604020202020204" pitchFamily="34" charset="-128"/>
              </a:rPr>
              <a:t>Frequency Counts, </a:t>
            </a:r>
            <a:r>
              <a:rPr lang="en-US" sz="2400" strike="sngStrike" dirty="0" err="1">
                <a:latin typeface="Arial Unicode MS" panose="020B0604020202020204" pitchFamily="34" charset="-128"/>
                <a:ea typeface="Arial Unicode MS" panose="020B0604020202020204" pitchFamily="34" charset="-128"/>
                <a:cs typeface="Arial Unicode MS" panose="020B0604020202020204" pitchFamily="34" charset="-128"/>
              </a:rPr>
              <a:t>Dendrograms</a:t>
            </a:r>
            <a:r>
              <a:rPr lang="en-US" sz="2400" strike="sngStrike"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&amp; </a:t>
            </a:r>
            <a:r>
              <a:rPr lang="en-US" sz="2400" dirty="0" err="1">
                <a:latin typeface="Arial Unicode MS" panose="020B0604020202020204" pitchFamily="34" charset="-128"/>
                <a:ea typeface="Arial Unicode MS" panose="020B0604020202020204" pitchFamily="34" charset="-128"/>
                <a:cs typeface="Arial Unicode MS" panose="020B0604020202020204" pitchFamily="34" charset="-128"/>
              </a:rPr>
              <a:t>Wordclouds</a:t>
            </a:r>
            <a:endParaRPr lang="en-US" sz="2400"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122238" indent="-122238">
              <a:buFont typeface="Arial" panose="020B0604020202020204" pitchFamily="34" charset="0"/>
              <a:buChar char="•"/>
            </a:pP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Sentiment Analysis </a:t>
            </a:r>
          </a:p>
          <a:p>
            <a:pPr marL="122238" indent="-122238">
              <a:buFont typeface="Arial" panose="020B0604020202020204" pitchFamily="34" charset="0"/>
              <a:buChar char="•"/>
            </a:pP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Topic Modeling</a:t>
            </a:r>
          </a:p>
          <a:p>
            <a:pPr marL="122238" indent="-122238">
              <a:buFont typeface="Arial" panose="020B0604020202020204" pitchFamily="34" charset="0"/>
              <a:buChar char="•"/>
            </a:pPr>
            <a:r>
              <a:rPr lang="en-US" sz="2400" dirty="0" err="1">
                <a:latin typeface="Arial Unicode MS" panose="020B0604020202020204" pitchFamily="34" charset="-128"/>
                <a:ea typeface="Arial Unicode MS" panose="020B0604020202020204" pitchFamily="34" charset="-128"/>
                <a:cs typeface="Arial Unicode MS" panose="020B0604020202020204" pitchFamily="34" charset="-128"/>
              </a:rPr>
              <a:t>OpenNLP</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/Named Entity Recognition</a:t>
            </a:r>
          </a:p>
        </p:txBody>
      </p:sp>
    </p:spTree>
    <p:extLst>
      <p:ext uri="{BB962C8B-B14F-4D97-AF65-F5344CB8AC3E}">
        <p14:creationId xmlns:p14="http://schemas.microsoft.com/office/powerpoint/2010/main" val="2636000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269794" y="1019762"/>
            <a:ext cx="8633011" cy="646331"/>
          </a:xfrm>
          <a:prstGeom prst="rect">
            <a:avLst/>
          </a:prstGeom>
          <a:solidFill>
            <a:schemeClr val="bg1">
              <a:lumMod val="85000"/>
            </a:schemeClr>
          </a:solidFill>
        </p:spPr>
        <p:txBody>
          <a:bodyPr wrap="square">
            <a:spAutoFit/>
          </a:bodyPr>
          <a:lstStyle/>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 token maker</a:t>
            </a:r>
          </a:p>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&lt;-function(x)</a:t>
            </a:r>
          </a:p>
          <a:p>
            <a:pPr defTabSz="457200"/>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unlist</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lapply</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(NLP::</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ngrams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(words(x), 2), paste, collapse = " "), </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use.names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 FALSE)</a:t>
            </a:r>
          </a:p>
        </p:txBody>
      </p:sp>
      <p:sp>
        <p:nvSpPr>
          <p:cNvPr id="37" name="Title 1"/>
          <p:cNvSpPr>
            <a:spLocks noGrp="1"/>
          </p:cNvSpPr>
          <p:nvPr>
            <p:ph type="title"/>
          </p:nvPr>
        </p:nvSpPr>
        <p:spPr>
          <a:xfrm>
            <a:off x="251020" y="102129"/>
            <a:ext cx="8651785" cy="447263"/>
          </a:xfrm>
        </p:spPr>
        <p:txBody>
          <a:bodyPr>
            <a:noAutofit/>
          </a:bodyPr>
          <a:lstStyle/>
          <a:p>
            <a:pPr algn="l"/>
            <a:r>
              <a:rPr lang="en-US" sz="2000" dirty="0"/>
              <a:t>4_Simple_Wordcloud.R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21" name="TextBox 20"/>
          <p:cNvSpPr txBox="1"/>
          <p:nvPr/>
        </p:nvSpPr>
        <p:spPr>
          <a:xfrm>
            <a:off x="414174" y="5920010"/>
            <a:ext cx="2531462" cy="338554"/>
          </a:xfrm>
          <a:prstGeom prst="rect">
            <a:avLst/>
          </a:prstGeom>
          <a:noFill/>
        </p:spPr>
        <p:txBody>
          <a:bodyPr wrap="none" rtlCol="0">
            <a:spAutoFit/>
          </a:bodyPr>
          <a:lstStyle/>
          <a:p>
            <a:pPr defTabSz="457200"/>
            <a:r>
              <a:rPr lang="en-US" sz="16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New Text Mining Concept</a:t>
            </a:r>
          </a:p>
        </p:txBody>
      </p:sp>
      <p:sp>
        <p:nvSpPr>
          <p:cNvPr id="22" name="Rectangle 21"/>
          <p:cNvSpPr/>
          <p:nvPr/>
        </p:nvSpPr>
        <p:spPr>
          <a:xfrm>
            <a:off x="473842" y="6228643"/>
            <a:ext cx="8045792" cy="435879"/>
          </a:xfrm>
          <a:prstGeom prst="rect">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u="sng" kern="1200" dirty="0">
                <a:solidFill>
                  <a:prstClr val="white"/>
                </a:solidFill>
                <a:latin typeface="Arial Unicode MS" panose="020B0604020202020204" pitchFamily="34" charset="-128"/>
                <a:cs typeface="Arial Unicode MS" panose="020B0604020202020204" pitchFamily="34" charset="-128"/>
              </a:rPr>
              <a:t>Tokenization</a:t>
            </a:r>
            <a:r>
              <a:rPr lang="en-US" sz="1200" kern="1200" dirty="0">
                <a:solidFill>
                  <a:prstClr val="white"/>
                </a:solidFill>
                <a:latin typeface="Arial Unicode MS" panose="020B0604020202020204" pitchFamily="34" charset="-128"/>
                <a:cs typeface="Arial Unicode MS" panose="020B0604020202020204" pitchFamily="34" charset="-128"/>
              </a:rPr>
              <a:t>- So far we have created single word n-grams.  We can create multi word “tokens” like bigrams, or trigrams with this line function.  It is applied when making the term document matrix.  </a:t>
            </a:r>
          </a:p>
        </p:txBody>
      </p:sp>
      <p:sp>
        <p:nvSpPr>
          <p:cNvPr id="25" name="Rectangle 24"/>
          <p:cNvSpPr/>
          <p:nvPr/>
        </p:nvSpPr>
        <p:spPr>
          <a:xfrm>
            <a:off x="269793" y="2079351"/>
            <a:ext cx="7796033" cy="276999"/>
          </a:xfrm>
          <a:prstGeom prst="rect">
            <a:avLst/>
          </a:prstGeom>
          <a:solidFill>
            <a:schemeClr val="bg1">
              <a:lumMod val="85000"/>
            </a:schemeClr>
          </a:solidFill>
        </p:spPr>
        <p:txBody>
          <a:bodyPr wrap="square">
            <a:spAutoFit/>
          </a:bodyPr>
          <a:lstStyle/>
          <a:p>
            <a:pPr defTabSz="457200"/>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TermDocumentMatrix</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txtCorpus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control=list(tokenize=</a:t>
            </a:r>
            <a:r>
              <a:rPr lang="en-US" sz="1200"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bigramTokens</a:t>
            </a:r>
            <a:r>
              <a:rPr lang="en-US" sz="12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3" name="TextBox 2"/>
          <p:cNvSpPr txBox="1"/>
          <p:nvPr/>
        </p:nvSpPr>
        <p:spPr>
          <a:xfrm>
            <a:off x="2529149" y="2641499"/>
            <a:ext cx="4352474" cy="369332"/>
          </a:xfrm>
          <a:prstGeom prst="rect">
            <a:avLst/>
          </a:prstGeom>
          <a:noFill/>
        </p:spPr>
        <p:txBody>
          <a:bodyPr wrap="none" rtlCol="0">
            <a:spAutoFit/>
          </a:bodyPr>
          <a:lstStyle/>
          <a:p>
            <a:pPr defTabSz="457200"/>
            <a:r>
              <a:rPr lang="en-US" sz="1800" b="1"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Mining is so fun. So do Text Mining!</a:t>
            </a:r>
          </a:p>
        </p:txBody>
      </p:sp>
      <p:pic>
        <p:nvPicPr>
          <p:cNvPr id="14" name="Picture 13"/>
          <p:cNvPicPr>
            <a:picLocks noChangeAspect="1"/>
          </p:cNvPicPr>
          <p:nvPr/>
        </p:nvPicPr>
        <p:blipFill>
          <a:blip r:embed="rId2"/>
          <a:stretch>
            <a:fillRect/>
          </a:stretch>
        </p:blipFill>
        <p:spPr>
          <a:xfrm>
            <a:off x="2772221" y="3614358"/>
            <a:ext cx="1568450" cy="1085850"/>
          </a:xfrm>
          <a:prstGeom prst="rect">
            <a:avLst/>
          </a:prstGeom>
        </p:spPr>
      </p:pic>
      <p:sp>
        <p:nvSpPr>
          <p:cNvPr id="15" name="TextBox 14"/>
          <p:cNvSpPr txBox="1"/>
          <p:nvPr/>
        </p:nvSpPr>
        <p:spPr>
          <a:xfrm>
            <a:off x="2731277" y="4923003"/>
            <a:ext cx="1890261" cy="276999"/>
          </a:xfrm>
          <a:prstGeom prst="rect">
            <a:avLst/>
          </a:prstGeom>
          <a:noFill/>
        </p:spPr>
        <p:txBody>
          <a:bodyPr wrap="none" rtlCol="0">
            <a:spAutoFit/>
          </a:bodyPr>
          <a:lstStyle/>
          <a:p>
            <a:pPr defTabSz="457200"/>
            <a:r>
              <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*with common </a:t>
            </a:r>
            <a:r>
              <a:rPr lang="en-US" sz="1200" i="1"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20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6" name="Picture 15"/>
          <p:cNvPicPr>
            <a:picLocks noChangeAspect="1"/>
          </p:cNvPicPr>
          <p:nvPr/>
        </p:nvPicPr>
        <p:blipFill>
          <a:blip r:embed="rId3"/>
          <a:stretch>
            <a:fillRect/>
          </a:stretch>
        </p:blipFill>
        <p:spPr>
          <a:xfrm>
            <a:off x="4672827" y="3340735"/>
            <a:ext cx="1683552" cy="1623852"/>
          </a:xfrm>
          <a:prstGeom prst="rect">
            <a:avLst/>
          </a:prstGeom>
        </p:spPr>
      </p:pic>
      <p:sp>
        <p:nvSpPr>
          <p:cNvPr id="41" name="Rectangle 40"/>
          <p:cNvSpPr/>
          <p:nvPr/>
        </p:nvSpPr>
        <p:spPr>
          <a:xfrm>
            <a:off x="4565469"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42" name="Rectangle 41"/>
          <p:cNvSpPr/>
          <p:nvPr/>
        </p:nvSpPr>
        <p:spPr>
          <a:xfrm>
            <a:off x="2547386" y="3340735"/>
            <a:ext cx="1862350" cy="163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0" name="TextBox 19"/>
          <p:cNvSpPr txBox="1"/>
          <p:nvPr/>
        </p:nvSpPr>
        <p:spPr>
          <a:xfrm>
            <a:off x="3056709" y="3014265"/>
            <a:ext cx="1056700"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Unigram</a:t>
            </a:r>
          </a:p>
        </p:txBody>
      </p:sp>
      <p:sp>
        <p:nvSpPr>
          <p:cNvPr id="45" name="TextBox 44"/>
          <p:cNvSpPr txBox="1"/>
          <p:nvPr/>
        </p:nvSpPr>
        <p:spPr>
          <a:xfrm>
            <a:off x="5007039" y="3014265"/>
            <a:ext cx="915635"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a:t>
            </a:r>
          </a:p>
        </p:txBody>
      </p:sp>
    </p:spTree>
    <p:extLst>
      <p:ext uri="{BB962C8B-B14F-4D97-AF65-F5344CB8AC3E}">
        <p14:creationId xmlns:p14="http://schemas.microsoft.com/office/powerpoint/2010/main" val="2365856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dirty="0"/>
              <a:t>4_Simple_Wordcloud.R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25" name="TextBox 24"/>
          <p:cNvSpPr txBox="1"/>
          <p:nvPr/>
        </p:nvSpPr>
        <p:spPr>
          <a:xfrm>
            <a:off x="157034" y="1025957"/>
            <a:ext cx="8699716" cy="646331"/>
          </a:xfrm>
          <a:prstGeom prst="rect">
            <a:avLst/>
          </a:prstGeom>
          <a:noFill/>
        </p:spPr>
        <p:txBody>
          <a:bodyPr wrap="squar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To make a </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wordcloud</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 we follow the previous steps and create a data frame with the word and the frequency.</a:t>
            </a:r>
          </a:p>
        </p:txBody>
      </p:sp>
      <p:sp>
        <p:nvSpPr>
          <p:cNvPr id="18" name="Rectangle 17"/>
          <p:cNvSpPr/>
          <p:nvPr/>
        </p:nvSpPr>
        <p:spPr>
          <a:xfrm>
            <a:off x="542109" y="1875680"/>
            <a:ext cx="6322715" cy="738664"/>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Get Row Sums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sort(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rowSums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wineTDMm</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),decreasing=TRUE)</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data.frame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(word = names(</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freq</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wineTDMv</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20" name="TextBox 19"/>
          <p:cNvSpPr txBox="1"/>
          <p:nvPr/>
        </p:nvSpPr>
        <p:spPr>
          <a:xfrm>
            <a:off x="4098474" y="4199708"/>
            <a:ext cx="787596" cy="369332"/>
          </a:xfrm>
          <a:prstGeom prst="rect">
            <a:avLst/>
          </a:prstGeom>
          <a:noFill/>
        </p:spPr>
        <p:txBody>
          <a:bodyPr wrap="none" rtlCol="0">
            <a:spAutoFit/>
          </a:bodyPr>
          <a:lstStyle/>
          <a:p>
            <a:pPr defTabSz="457200"/>
            <a:r>
              <a:rPr lang="en-US" sz="1800" kern="1200" dirty="0">
                <a:solidFill>
                  <a:srgbClr val="FFFFFF"/>
                </a:solidFill>
                <a:latin typeface="Arial Unicode MS" panose="020B0604020202020204" pitchFamily="34" charset="-128"/>
                <a:ea typeface="Arial Unicode MS" panose="020B0604020202020204" pitchFamily="34" charset="-128"/>
                <a:cs typeface="Arial Unicode MS" panose="020B0604020202020204" pitchFamily="34" charset="-128"/>
              </a:rPr>
              <a:t>Setup</a:t>
            </a:r>
          </a:p>
        </p:txBody>
      </p:sp>
      <p:graphicFrame>
        <p:nvGraphicFramePr>
          <p:cNvPr id="21" name="Table 20"/>
          <p:cNvGraphicFramePr>
            <a:graphicFrameLocks noGrp="1"/>
          </p:cNvGraphicFramePr>
          <p:nvPr>
            <p:extLst/>
          </p:nvPr>
        </p:nvGraphicFramePr>
        <p:xfrm>
          <a:off x="375808" y="3409648"/>
          <a:ext cx="4453647" cy="2250440"/>
        </p:xfrm>
        <a:graphic>
          <a:graphicData uri="http://schemas.openxmlformats.org/drawingml/2006/table">
            <a:tbl>
              <a:tblPr firstRow="1" bandRow="1">
                <a:tableStyleId>{69C7853C-536D-4A76-A0AE-DD22124D55A5}</a:tableStyleId>
              </a:tblPr>
              <a:tblGrid>
                <a:gridCol w="701993">
                  <a:extLst>
                    <a:ext uri="{9D8B030D-6E8A-4147-A177-3AD203B41FA5}">
                      <a16:colId xmlns="" xmlns:a16="http://schemas.microsoft.com/office/drawing/2014/main" val="20000"/>
                    </a:ext>
                  </a:extLst>
                </a:gridCol>
                <a:gridCol w="694055">
                  <a:extLst>
                    <a:ext uri="{9D8B030D-6E8A-4147-A177-3AD203B41FA5}">
                      <a16:colId xmlns="" xmlns:a16="http://schemas.microsoft.com/office/drawing/2014/main" val="20001"/>
                    </a:ext>
                  </a:extLst>
                </a:gridCol>
                <a:gridCol w="576654">
                  <a:extLst>
                    <a:ext uri="{9D8B030D-6E8A-4147-A177-3AD203B41FA5}">
                      <a16:colId xmlns="" xmlns:a16="http://schemas.microsoft.com/office/drawing/2014/main" val="20002"/>
                    </a:ext>
                  </a:extLst>
                </a:gridCol>
                <a:gridCol w="646430">
                  <a:extLst>
                    <a:ext uri="{9D8B030D-6E8A-4147-A177-3AD203B41FA5}">
                      <a16:colId xmlns="" xmlns:a16="http://schemas.microsoft.com/office/drawing/2014/main" val="20003"/>
                    </a:ext>
                  </a:extLst>
                </a:gridCol>
                <a:gridCol w="694055">
                  <a:extLst>
                    <a:ext uri="{9D8B030D-6E8A-4147-A177-3AD203B41FA5}">
                      <a16:colId xmlns="" xmlns:a16="http://schemas.microsoft.com/office/drawing/2014/main" val="20004"/>
                    </a:ext>
                  </a:extLst>
                </a:gridCol>
                <a:gridCol w="360680">
                  <a:extLst>
                    <a:ext uri="{9D8B030D-6E8A-4147-A177-3AD203B41FA5}">
                      <a16:colId xmlns="" xmlns:a16="http://schemas.microsoft.com/office/drawing/2014/main" val="20005"/>
                    </a:ext>
                  </a:extLst>
                </a:gridCol>
                <a:gridCol w="779780">
                  <a:extLst>
                    <a:ext uri="{9D8B030D-6E8A-4147-A177-3AD203B41FA5}">
                      <a16:colId xmlns="" xmlns:a16="http://schemas.microsoft.com/office/drawing/2014/main" val="20006"/>
                    </a:ext>
                  </a:extLst>
                </a:gridCol>
              </a:tblGrid>
              <a:tr h="370840">
                <a:tc>
                  <a:txBody>
                    <a:bodyPr/>
                    <a:lstStyle/>
                    <a:p>
                      <a:endParaRPr lang="en-US" sz="1000" dirty="0">
                        <a:latin typeface="Arial Unicode MS" panose="020B0604020202020204" pitchFamily="34" charset="-128"/>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Tweet4</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tc>
                  <a:txBody>
                    <a:bodyPr/>
                    <a:lstStyle/>
                    <a:p>
                      <a:r>
                        <a:rPr lang="en-US" sz="1000" dirty="0">
                          <a:latin typeface="Arial Unicode MS" panose="020B0604020202020204" pitchFamily="34" charset="-128"/>
                        </a:rPr>
                        <a:t>Tweet_n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96BA51"/>
                    </a:solidFill>
                  </a:tcPr>
                </a:tc>
                <a:extLst>
                  <a:ext uri="{0D108BD9-81ED-4DB2-BD59-A6C34878D82A}">
                    <a16:rowId xmlns="" xmlns:a16="http://schemas.microsoft.com/office/drawing/2014/main" val="10000"/>
                  </a:ext>
                </a:extLst>
              </a:tr>
              <a:tr h="370840">
                <a:tc>
                  <a:txBody>
                    <a:bodyPr/>
                    <a:lstStyle/>
                    <a:p>
                      <a:r>
                        <a:rPr lang="en-US" sz="1000" dirty="0">
                          <a:latin typeface="Arial Unicode MS" panose="020B0604020202020204" pitchFamily="34" charset="-128"/>
                        </a:rPr>
                        <a:t>Term1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r>
                        <a:rPr lang="en-US" sz="1000" dirty="0">
                          <a:latin typeface="Arial Unicode MS" panose="020B0604020202020204" pitchFamily="34" charset="-128"/>
                        </a:rPr>
                        <a:t>Term2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r>
                        <a:rPr lang="en-US" sz="1000" dirty="0">
                          <a:latin typeface="Arial Unicode MS" panose="020B0604020202020204" pitchFamily="34" charset="-128"/>
                        </a:rPr>
                        <a:t>Term3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r>
                        <a:rPr lang="en-US" sz="1000" dirty="0">
                          <a:latin typeface="Arial Unicode MS" panose="020B0604020202020204" pitchFamily="34" charset="-128"/>
                        </a:rPr>
                        <a:t>…</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3</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 xmlns:a16="http://schemas.microsoft.com/office/drawing/2014/main" val="10004"/>
                  </a:ext>
                </a:extLst>
              </a:tr>
              <a:tr h="370840">
                <a:tc>
                  <a:txBody>
                    <a:bodyPr/>
                    <a:lstStyle/>
                    <a:p>
                      <a:r>
                        <a:rPr lang="en-US" sz="1000" dirty="0">
                          <a:latin typeface="Arial Unicode MS" panose="020B0604020202020204" pitchFamily="34" charset="-128"/>
                        </a:rPr>
                        <a:t>Term_n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1</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1000" dirty="0">
                          <a:latin typeface="Arial Unicode MS" panose="020B0604020202020204" pitchFamily="34" charset="-128"/>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 xmlns:a16="http://schemas.microsoft.com/office/drawing/2014/main" val="10005"/>
                  </a:ext>
                </a:extLst>
              </a:tr>
            </a:tbl>
          </a:graphicData>
        </a:graphic>
      </p:graphicFrame>
      <p:sp>
        <p:nvSpPr>
          <p:cNvPr id="22" name="TextBox 21"/>
          <p:cNvSpPr txBox="1"/>
          <p:nvPr/>
        </p:nvSpPr>
        <p:spPr>
          <a:xfrm>
            <a:off x="346700" y="3220924"/>
            <a:ext cx="1555234" cy="253916"/>
          </a:xfrm>
          <a:prstGeom prst="rect">
            <a:avLst/>
          </a:prstGeom>
          <a:noFill/>
        </p:spPr>
        <p:txBody>
          <a:bodyPr wrap="none" rtlCol="0">
            <a:spAutoFit/>
          </a:bodyPr>
          <a:lstStyle/>
          <a:p>
            <a:pPr defTabSz="457200"/>
            <a:r>
              <a:rPr lang="en-US" sz="1050" i="1"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Term Document Matrix</a:t>
            </a:r>
          </a:p>
        </p:txBody>
      </p:sp>
      <p:sp>
        <p:nvSpPr>
          <p:cNvPr id="23" name="Isosceles Triangle 22"/>
          <p:cNvSpPr/>
          <p:nvPr/>
        </p:nvSpPr>
        <p:spPr>
          <a:xfrm rot="5400000">
            <a:off x="4721064" y="4297557"/>
            <a:ext cx="1339350" cy="4024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graphicFrame>
        <p:nvGraphicFramePr>
          <p:cNvPr id="24" name="Table 23"/>
          <p:cNvGraphicFramePr>
            <a:graphicFrameLocks noGrp="1"/>
          </p:cNvGraphicFramePr>
          <p:nvPr>
            <p:extLst/>
          </p:nvPr>
        </p:nvGraphicFramePr>
        <p:xfrm>
          <a:off x="5943880" y="3409648"/>
          <a:ext cx="2057083" cy="2225040"/>
        </p:xfrm>
        <a:graphic>
          <a:graphicData uri="http://schemas.openxmlformats.org/drawingml/2006/table">
            <a:tbl>
              <a:tblPr firstRow="1" bandRow="1">
                <a:tableStyleId>{5C22544A-7EE6-4342-B048-85BDC9FD1C3A}</a:tableStyleId>
              </a:tblPr>
              <a:tblGrid>
                <a:gridCol w="1289433">
                  <a:extLst>
                    <a:ext uri="{9D8B030D-6E8A-4147-A177-3AD203B41FA5}">
                      <a16:colId xmlns="" xmlns:a16="http://schemas.microsoft.com/office/drawing/2014/main" val="20000"/>
                    </a:ext>
                  </a:extLst>
                </a:gridCol>
                <a:gridCol w="767650">
                  <a:extLst>
                    <a:ext uri="{9D8B030D-6E8A-4147-A177-3AD203B41FA5}">
                      <a16:colId xmlns="" xmlns:a16="http://schemas.microsoft.com/office/drawing/2014/main" val="20001"/>
                    </a:ext>
                  </a:extLst>
                </a:gridCol>
              </a:tblGrid>
              <a:tr h="370840">
                <a:tc>
                  <a:txBody>
                    <a:bodyPr/>
                    <a:lstStyle/>
                    <a:p>
                      <a:r>
                        <a:rPr lang="en-US" dirty="0">
                          <a:latin typeface="Arial Unicode MS" panose="020B0604020202020204" pitchFamily="34" charset="-128"/>
                        </a:rPr>
                        <a:t>word</a:t>
                      </a:r>
                    </a:p>
                  </a:txBody>
                  <a:tcPr/>
                </a:tc>
                <a:tc>
                  <a:txBody>
                    <a:bodyPr/>
                    <a:lstStyle/>
                    <a:p>
                      <a:r>
                        <a:rPr lang="en-US" dirty="0" err="1">
                          <a:latin typeface="Arial Unicode MS" panose="020B0604020202020204" pitchFamily="34" charset="-128"/>
                        </a:rPr>
                        <a:t>freq</a:t>
                      </a:r>
                      <a:endParaRPr lang="en-US" dirty="0">
                        <a:latin typeface="Arial Unicode MS" panose="020B0604020202020204" pitchFamily="34" charset="-128"/>
                      </a:endParaRPr>
                    </a:p>
                  </a:txBody>
                  <a:tcPr/>
                </a:tc>
                <a:extLst>
                  <a:ext uri="{0D108BD9-81ED-4DB2-BD59-A6C34878D82A}">
                    <a16:rowId xmlns="" xmlns:a16="http://schemas.microsoft.com/office/drawing/2014/main" val="10000"/>
                  </a:ext>
                </a:extLst>
              </a:tr>
              <a:tr h="370840">
                <a:tc>
                  <a:txBody>
                    <a:bodyPr/>
                    <a:lstStyle/>
                    <a:p>
                      <a:r>
                        <a:rPr lang="en-US" dirty="0">
                          <a:latin typeface="Arial Unicode MS" panose="020B0604020202020204" pitchFamily="34" charset="-128"/>
                        </a:rPr>
                        <a:t>Term1</a:t>
                      </a:r>
                    </a:p>
                  </a:txBody>
                  <a:tcPr/>
                </a:tc>
                <a:tc>
                  <a:txBody>
                    <a:bodyPr/>
                    <a:lstStyle/>
                    <a:p>
                      <a:r>
                        <a:rPr lang="en-US" dirty="0">
                          <a:latin typeface="Arial Unicode MS" panose="020B0604020202020204" pitchFamily="34" charset="-128"/>
                        </a:rPr>
                        <a:t>0</a:t>
                      </a:r>
                    </a:p>
                  </a:txBody>
                  <a:tcPr/>
                </a:tc>
                <a:extLst>
                  <a:ext uri="{0D108BD9-81ED-4DB2-BD59-A6C34878D82A}">
                    <a16:rowId xmlns="" xmlns:a16="http://schemas.microsoft.com/office/drawing/2014/main" val="10001"/>
                  </a:ext>
                </a:extLst>
              </a:tr>
              <a:tr h="370840">
                <a:tc>
                  <a:txBody>
                    <a:bodyPr/>
                    <a:lstStyle/>
                    <a:p>
                      <a:r>
                        <a:rPr lang="en-US" dirty="0">
                          <a:latin typeface="Arial Unicode MS" panose="020B0604020202020204" pitchFamily="34" charset="-128"/>
                        </a:rPr>
                        <a:t>Term2</a:t>
                      </a:r>
                    </a:p>
                  </a:txBody>
                  <a:tcPr/>
                </a:tc>
                <a:tc>
                  <a:txBody>
                    <a:bodyPr/>
                    <a:lstStyle/>
                    <a:p>
                      <a:r>
                        <a:rPr lang="en-US" dirty="0">
                          <a:latin typeface="Arial Unicode MS" panose="020B0604020202020204" pitchFamily="34" charset="-128"/>
                        </a:rPr>
                        <a:t>2</a:t>
                      </a:r>
                    </a:p>
                  </a:txBody>
                  <a:tcPr/>
                </a:tc>
                <a:extLst>
                  <a:ext uri="{0D108BD9-81ED-4DB2-BD59-A6C34878D82A}">
                    <a16:rowId xmlns="" xmlns:a16="http://schemas.microsoft.com/office/drawing/2014/main" val="10002"/>
                  </a:ext>
                </a:extLst>
              </a:tr>
              <a:tr h="370840">
                <a:tc>
                  <a:txBody>
                    <a:bodyPr/>
                    <a:lstStyle/>
                    <a:p>
                      <a:r>
                        <a:rPr lang="en-US" dirty="0">
                          <a:latin typeface="Arial Unicode MS" panose="020B0604020202020204" pitchFamily="34" charset="-128"/>
                        </a:rPr>
                        <a:t>Term3</a:t>
                      </a:r>
                    </a:p>
                  </a:txBody>
                  <a:tcPr/>
                </a:tc>
                <a:tc>
                  <a:txBody>
                    <a:bodyPr/>
                    <a:lstStyle/>
                    <a:p>
                      <a:r>
                        <a:rPr lang="en-US" dirty="0">
                          <a:latin typeface="Arial Unicode MS" panose="020B0604020202020204" pitchFamily="34" charset="-128"/>
                        </a:rPr>
                        <a:t>3</a:t>
                      </a:r>
                    </a:p>
                  </a:txBody>
                  <a:tcPr/>
                </a:tc>
                <a:extLst>
                  <a:ext uri="{0D108BD9-81ED-4DB2-BD59-A6C34878D82A}">
                    <a16:rowId xmlns="" xmlns:a16="http://schemas.microsoft.com/office/drawing/2014/main" val="10003"/>
                  </a:ext>
                </a:extLst>
              </a:tr>
              <a:tr h="370840">
                <a:tc>
                  <a:txBody>
                    <a:bodyPr/>
                    <a:lstStyle/>
                    <a:p>
                      <a:r>
                        <a:rPr lang="en-US" dirty="0">
                          <a:latin typeface="Arial Unicode MS" panose="020B0604020202020204" pitchFamily="34" charset="-128"/>
                        </a:rPr>
                        <a:t>…</a:t>
                      </a:r>
                    </a:p>
                  </a:txBody>
                  <a:tcPr/>
                </a:tc>
                <a:tc>
                  <a:txBody>
                    <a:bodyPr/>
                    <a:lstStyle/>
                    <a:p>
                      <a:r>
                        <a:rPr lang="en-US" dirty="0">
                          <a:latin typeface="Arial Unicode MS" panose="020B0604020202020204" pitchFamily="34" charset="-128"/>
                        </a:rPr>
                        <a:t>5</a:t>
                      </a:r>
                    </a:p>
                  </a:txBody>
                  <a:tcPr/>
                </a:tc>
                <a:extLst>
                  <a:ext uri="{0D108BD9-81ED-4DB2-BD59-A6C34878D82A}">
                    <a16:rowId xmlns="" xmlns:a16="http://schemas.microsoft.com/office/drawing/2014/main" val="10004"/>
                  </a:ext>
                </a:extLst>
              </a:tr>
              <a:tr h="370840">
                <a:tc>
                  <a:txBody>
                    <a:bodyPr/>
                    <a:lstStyle/>
                    <a:p>
                      <a:r>
                        <a:rPr lang="en-US" dirty="0" err="1">
                          <a:latin typeface="Arial Unicode MS" panose="020B0604020202020204" pitchFamily="34" charset="-128"/>
                        </a:rPr>
                        <a:t>Term_n</a:t>
                      </a:r>
                      <a:endParaRPr lang="en-US" dirty="0">
                        <a:latin typeface="Arial Unicode MS" panose="020B0604020202020204" pitchFamily="34" charset="-128"/>
                      </a:endParaRPr>
                    </a:p>
                  </a:txBody>
                  <a:tcPr/>
                </a:tc>
                <a:tc>
                  <a:txBody>
                    <a:bodyPr/>
                    <a:lstStyle/>
                    <a:p>
                      <a:r>
                        <a:rPr lang="en-US" dirty="0">
                          <a:latin typeface="Arial Unicode MS" panose="020B0604020202020204" pitchFamily="34" charset="-128"/>
                        </a:rPr>
                        <a:t>2</a:t>
                      </a:r>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867833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6386" y="1640362"/>
            <a:ext cx="5745707" cy="1384995"/>
          </a:xfrm>
          <a:prstGeom prst="rect">
            <a:avLst/>
          </a:prstGeom>
          <a:solidFill>
            <a:schemeClr val="bg1">
              <a:lumMod val="85000"/>
            </a:schemeClr>
          </a:solidFill>
        </p:spPr>
        <p:txBody>
          <a:bodyPr wrap="square" rtlCol="0">
            <a:spAutoFit/>
          </a:bodyPr>
          <a:lstStyle/>
          <a:p>
            <a:r>
              <a:rPr lang="en-US" dirty="0">
                <a:latin typeface="Consolas" panose="020B0609020204030204" pitchFamily="49" charset="0"/>
                <a:cs typeface="Consolas" panose="020B0609020204030204" pitchFamily="49" charset="0"/>
              </a:rPr>
              <a:t># Review all </a:t>
            </a:r>
            <a:r>
              <a:rPr lang="en-US" dirty="0" err="1">
                <a:latin typeface="Consolas" panose="020B0609020204030204" pitchFamily="49" charset="0"/>
                <a:cs typeface="Consolas" panose="020B0609020204030204" pitchFamily="49" charset="0"/>
              </a:rPr>
              <a:t>Pallettes</a:t>
            </a:r>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display.brewer.all</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Choose a color &amp; drop light ones</a:t>
            </a:r>
          </a:p>
          <a:p>
            <a:r>
              <a:rPr lang="en-US" dirty="0">
                <a:latin typeface="Consolas" panose="020B0609020204030204" pitchFamily="49" charset="0"/>
                <a:cs typeface="Consolas" panose="020B0609020204030204" pitchFamily="49" charset="0"/>
              </a:rPr>
              <a:t>pal &lt;- </a:t>
            </a:r>
            <a:r>
              <a:rPr lang="en-US" dirty="0" err="1">
                <a:latin typeface="Consolas" panose="020B0609020204030204" pitchFamily="49" charset="0"/>
                <a:cs typeface="Consolas" panose="020B0609020204030204" pitchFamily="49" charset="0"/>
              </a:rPr>
              <a:t>brewer.pal</a:t>
            </a:r>
            <a:r>
              <a:rPr lang="en-US" dirty="0">
                <a:latin typeface="Consolas" panose="020B0609020204030204" pitchFamily="49" charset="0"/>
                <a:cs typeface="Consolas" panose="020B0609020204030204" pitchFamily="49" charset="0"/>
              </a:rPr>
              <a:t>(8, "Blues")</a:t>
            </a:r>
          </a:p>
          <a:p>
            <a:r>
              <a:rPr lang="en-US" dirty="0">
                <a:latin typeface="Consolas" panose="020B0609020204030204" pitchFamily="49" charset="0"/>
                <a:cs typeface="Consolas" panose="020B0609020204030204" pitchFamily="49" charset="0"/>
              </a:rPr>
              <a:t>pal &lt;- pal[-(1:2)]</a:t>
            </a:r>
          </a:p>
        </p:txBody>
      </p:sp>
      <p:pic>
        <p:nvPicPr>
          <p:cNvPr id="4" name="Picture 3" descr="Screen Shot 2015-05-28 at 7.25.09 PM.png"/>
          <p:cNvPicPr>
            <a:picLocks noChangeAspect="1"/>
          </p:cNvPicPr>
          <p:nvPr/>
        </p:nvPicPr>
        <p:blipFill rotWithShape="1">
          <a:blip r:embed="rId2">
            <a:extLst>
              <a:ext uri="{28A0092B-C50C-407E-A947-70E740481C1C}">
                <a14:useLocalDpi xmlns:a14="http://schemas.microsoft.com/office/drawing/2010/main" val="0"/>
              </a:ext>
            </a:extLst>
          </a:blip>
          <a:srcRect b="50542"/>
          <a:stretch/>
        </p:blipFill>
        <p:spPr>
          <a:xfrm>
            <a:off x="657990" y="3296533"/>
            <a:ext cx="8225194" cy="2552132"/>
          </a:xfrm>
          <a:prstGeom prst="rect">
            <a:avLst/>
          </a:prstGeom>
        </p:spPr>
      </p:pic>
      <p:sp>
        <p:nvSpPr>
          <p:cNvPr id="37" name="Title 1"/>
          <p:cNvSpPr>
            <a:spLocks noGrp="1"/>
          </p:cNvSpPr>
          <p:nvPr>
            <p:ph type="title"/>
          </p:nvPr>
        </p:nvSpPr>
        <p:spPr>
          <a:xfrm>
            <a:off x="251020" y="102129"/>
            <a:ext cx="8651785" cy="447263"/>
          </a:xfrm>
        </p:spPr>
        <p:txBody>
          <a:bodyPr>
            <a:noAutofit/>
          </a:bodyPr>
          <a:lstStyle/>
          <a:p>
            <a:pPr algn="l"/>
            <a:r>
              <a:rPr lang="en-US" sz="2000" dirty="0"/>
              <a:t>4_Simple_Wordcloud.R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24" name="Oval 23"/>
          <p:cNvSpPr/>
          <p:nvPr/>
        </p:nvSpPr>
        <p:spPr>
          <a:xfrm>
            <a:off x="2626869" y="2529898"/>
            <a:ext cx="908380" cy="244220"/>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cxnSp>
        <p:nvCxnSpPr>
          <p:cNvPr id="16" name="Straight Arrow Connector 15"/>
          <p:cNvCxnSpPr>
            <a:stCxn id="24" idx="4"/>
          </p:cNvCxnSpPr>
          <p:nvPr/>
        </p:nvCxnSpPr>
        <p:spPr>
          <a:xfrm flipH="1">
            <a:off x="1105945" y="2774118"/>
            <a:ext cx="1975114" cy="2946925"/>
          </a:xfrm>
          <a:prstGeom prst="straightConnector1">
            <a:avLst/>
          </a:prstGeom>
          <a:ln>
            <a:solidFill>
              <a:srgbClr val="BA2D27"/>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28172" y="592823"/>
            <a:ext cx="8699716" cy="369332"/>
          </a:xfrm>
          <a:prstGeom prst="rect">
            <a:avLst/>
          </a:prstGeom>
          <a:noFill/>
        </p:spPr>
        <p:txBody>
          <a:bodyPr wrap="square" rtlCol="0">
            <a:spAutoFit/>
          </a:bodyPr>
          <a:lstStyle/>
          <a:p>
            <a:pPr defTabSz="457200"/>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Next we need to select the colors for the </a:t>
            </a:r>
            <a:r>
              <a:rPr lang="en-US" sz="1800" u="sng" kern="1200" dirty="0" err="1">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wordcloud</a:t>
            </a:r>
            <a:r>
              <a:rPr lang="en-US" sz="1800" u="sng"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spTree>
    <p:extLst>
      <p:ext uri="{BB962C8B-B14F-4D97-AF65-F5344CB8AC3E}">
        <p14:creationId xmlns:p14="http://schemas.microsoft.com/office/powerpoint/2010/main" val="25410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4_Simple_Wordcloud.R</a:t>
            </a:r>
          </a:p>
        </p:txBody>
      </p:sp>
    </p:spTree>
    <p:extLst>
      <p:ext uri="{BB962C8B-B14F-4D97-AF65-F5344CB8AC3E}">
        <p14:creationId xmlns:p14="http://schemas.microsoft.com/office/powerpoint/2010/main" val="1321328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78" t="7772" r="25822" b="8662"/>
          <a:stretch/>
        </p:blipFill>
        <p:spPr>
          <a:xfrm>
            <a:off x="300251" y="1991134"/>
            <a:ext cx="4121624" cy="4047803"/>
          </a:xfrm>
          <a:prstGeom prst="rect">
            <a:avLst/>
          </a:prstGeom>
        </p:spPr>
      </p:pic>
      <p:sp>
        <p:nvSpPr>
          <p:cNvPr id="20" name="Rectangle 19"/>
          <p:cNvSpPr/>
          <p:nvPr/>
        </p:nvSpPr>
        <p:spPr>
          <a:xfrm>
            <a:off x="210078" y="1271284"/>
            <a:ext cx="8510842" cy="523220"/>
          </a:xfrm>
          <a:prstGeom prst="rect">
            <a:avLst/>
          </a:prstGeom>
          <a:solidFill>
            <a:schemeClr val="bg1">
              <a:lumMod val="85000"/>
            </a:schemeClr>
          </a:solidFill>
        </p:spPr>
        <p:txBody>
          <a:bodyPr wrap="square">
            <a:spAutoFit/>
          </a:bodyPr>
          <a:lstStyle/>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set.seed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(1234)</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wordcloud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wineDF$word,wineDF$freq,max.words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=50,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random.order</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=FALSE, colors=pal)</a:t>
            </a:r>
          </a:p>
        </p:txBody>
      </p:sp>
      <p:sp>
        <p:nvSpPr>
          <p:cNvPr id="37" name="Title 1"/>
          <p:cNvSpPr>
            <a:spLocks noGrp="1"/>
          </p:cNvSpPr>
          <p:nvPr>
            <p:ph type="title"/>
          </p:nvPr>
        </p:nvSpPr>
        <p:spPr>
          <a:xfrm>
            <a:off x="251020" y="102129"/>
            <a:ext cx="8651785" cy="447263"/>
          </a:xfrm>
        </p:spPr>
        <p:txBody>
          <a:bodyPr>
            <a:noAutofit/>
          </a:bodyPr>
          <a:lstStyle/>
          <a:p>
            <a:pPr algn="l"/>
            <a:r>
              <a:rPr lang="en-US" sz="2000" dirty="0"/>
              <a:t>4_Simple_Wordcloud.R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24" name="Oval 23"/>
          <p:cNvSpPr/>
          <p:nvPr/>
        </p:nvSpPr>
        <p:spPr>
          <a:xfrm>
            <a:off x="6820457" y="1509341"/>
            <a:ext cx="1221633" cy="244220"/>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TextBox 7"/>
          <p:cNvSpPr txBox="1"/>
          <p:nvPr/>
        </p:nvSpPr>
        <p:spPr>
          <a:xfrm>
            <a:off x="4503762" y="2240694"/>
            <a:ext cx="4517408" cy="3293209"/>
          </a:xfrm>
          <a:prstGeom prst="rect">
            <a:avLst/>
          </a:prstGeom>
          <a:noFill/>
        </p:spPr>
        <p:txBody>
          <a:bodyPr wrap="square" rtlCol="0">
            <a:spAutoFit/>
          </a:bodyPr>
          <a:lstStyle/>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Bigram Tokenization has captured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marvin</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gaye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 word cloud is a frequency visualization.  The larger the term (or bigram here) the more frequent the term.</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You may get warnings if certain tokens are to large to be plotted in the graphics device.</a:t>
            </a:r>
          </a:p>
          <a:p>
            <a:pPr marL="109538" indent="-109538" defTabSz="457200">
              <a:buFont typeface="Arial"/>
              <a:buChar char="•"/>
            </a:pP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cleanCopurs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 changes numeric with the generic string “number” so be careful with your preprocessing steps!</a:t>
            </a:r>
          </a:p>
        </p:txBody>
      </p:sp>
      <p:cxnSp>
        <p:nvCxnSpPr>
          <p:cNvPr id="5" name="Straight Connector 4"/>
          <p:cNvCxnSpPr/>
          <p:nvPr/>
        </p:nvCxnSpPr>
        <p:spPr>
          <a:xfrm flipV="1">
            <a:off x="4443663" y="1909011"/>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25215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178" t="7772" r="25822" b="8662"/>
          <a:stretch/>
        </p:blipFill>
        <p:spPr>
          <a:xfrm>
            <a:off x="300251" y="1846754"/>
            <a:ext cx="4121624" cy="4047803"/>
          </a:xfrm>
          <a:prstGeom prst="rect">
            <a:avLst/>
          </a:prstGeom>
        </p:spPr>
      </p:pic>
      <p:sp>
        <p:nvSpPr>
          <p:cNvPr id="20" name="Rectangle 19"/>
          <p:cNvSpPr/>
          <p:nvPr/>
        </p:nvSpPr>
        <p:spPr>
          <a:xfrm>
            <a:off x="210078" y="1126904"/>
            <a:ext cx="8510842" cy="523220"/>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cleanCopurs</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the function </a:t>
            </a:r>
            <a:r>
              <a:rPr lang="en-US"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replace_symbol</a:t>
            </a:r>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changes numeric with the generic string “number” so be careful with your preprocessing steps!</a:t>
            </a:r>
          </a:p>
        </p:txBody>
      </p:sp>
      <p:sp>
        <p:nvSpPr>
          <p:cNvPr id="37" name="Title 1"/>
          <p:cNvSpPr>
            <a:spLocks noGrp="1"/>
          </p:cNvSpPr>
          <p:nvPr>
            <p:ph type="title"/>
          </p:nvPr>
        </p:nvSpPr>
        <p:spPr>
          <a:xfrm>
            <a:off x="251020" y="102129"/>
            <a:ext cx="8651785" cy="447263"/>
          </a:xfrm>
        </p:spPr>
        <p:txBody>
          <a:bodyPr>
            <a:noAutofit/>
          </a:bodyPr>
          <a:lstStyle/>
          <a:p>
            <a:pPr algn="l"/>
            <a:r>
              <a:rPr lang="en-US" sz="2000" dirty="0"/>
              <a:t>4_Simple_Wordcloud.R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24" name="Oval 23"/>
          <p:cNvSpPr/>
          <p:nvPr/>
        </p:nvSpPr>
        <p:spPr>
          <a:xfrm>
            <a:off x="2576004" y="1119300"/>
            <a:ext cx="1409143" cy="358963"/>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pic>
        <p:nvPicPr>
          <p:cNvPr id="3" name="Picture 2"/>
          <p:cNvPicPr>
            <a:picLocks noChangeAspect="1"/>
          </p:cNvPicPr>
          <p:nvPr/>
        </p:nvPicPr>
        <p:blipFill rotWithShape="1">
          <a:blip r:embed="rId3"/>
          <a:srcRect l="26119" t="11075" r="27165" b="9931"/>
          <a:stretch/>
        </p:blipFill>
        <p:spPr>
          <a:xfrm>
            <a:off x="4812612" y="1914992"/>
            <a:ext cx="3914627" cy="3889613"/>
          </a:xfrm>
          <a:prstGeom prst="rect">
            <a:avLst/>
          </a:prstGeom>
        </p:spPr>
      </p:pic>
      <p:cxnSp>
        <p:nvCxnSpPr>
          <p:cNvPr id="19" name="Straight Connector 18"/>
          <p:cNvCxnSpPr/>
          <p:nvPr/>
        </p:nvCxnSpPr>
        <p:spPr>
          <a:xfrm flipV="1">
            <a:off x="4443663" y="1796717"/>
            <a:ext cx="0" cy="450783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1128204" y="4075860"/>
            <a:ext cx="1409143" cy="358963"/>
          </a:xfrm>
          <a:prstGeom prst="ellipse">
            <a:avLst/>
          </a:prstGeom>
          <a:noFill/>
          <a:ln w="28575" cmpd="sng">
            <a:solidFill>
              <a:srgbClr val="BA2D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Tree>
    <p:extLst>
      <p:ext uri="{BB962C8B-B14F-4D97-AF65-F5344CB8AC3E}">
        <p14:creationId xmlns:p14="http://schemas.microsoft.com/office/powerpoint/2010/main" val="218112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rial Unicode MS" panose="020B0604020202020204" pitchFamily="34" charset="-128"/>
                <a:cs typeface="Arial Unicode MS" panose="020B0604020202020204" pitchFamily="34" charset="-128"/>
              </a:rPr>
              <a:t>Types of </a:t>
            </a:r>
            <a:r>
              <a:rPr lang="en-US" sz="2000" b="1" dirty="0" err="1">
                <a:solidFill>
                  <a:srgbClr val="13705B"/>
                </a:solidFill>
                <a:latin typeface="Arial Unicode MS" panose="020B0604020202020204" pitchFamily="34" charset="-128"/>
                <a:cs typeface="Arial Unicode MS" panose="020B0604020202020204" pitchFamily="34" charset="-128"/>
              </a:rPr>
              <a:t>Wordclouds</a:t>
            </a:r>
            <a:endParaRPr lang="en-US" sz="2000" b="1" dirty="0">
              <a:solidFill>
                <a:srgbClr val="13705B"/>
              </a:solidFill>
              <a:latin typeface="Arial Unicode MS" panose="020B0604020202020204" pitchFamily="34" charset="-128"/>
              <a:cs typeface="Arial Unicode MS" panose="020B0604020202020204" pitchFamily="34" charset="-128"/>
            </a:endParaRPr>
          </a:p>
        </p:txBody>
      </p:sp>
      <p:grpSp>
        <p:nvGrpSpPr>
          <p:cNvPr id="2" name="Group 1"/>
          <p:cNvGrpSpPr/>
          <p:nvPr/>
        </p:nvGrpSpPr>
        <p:grpSpPr>
          <a:xfrm>
            <a:off x="4063632" y="1073488"/>
            <a:ext cx="4839173" cy="4894072"/>
            <a:chOff x="4063632" y="447850"/>
            <a:chExt cx="4839173" cy="4894072"/>
          </a:xfrm>
        </p:grpSpPr>
        <p:sp>
          <p:nvSpPr>
            <p:cNvPr id="42" name="Oval 41"/>
            <p:cNvSpPr/>
            <p:nvPr/>
          </p:nvSpPr>
          <p:spPr>
            <a:xfrm>
              <a:off x="4063632" y="159051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43" name="Oval 42"/>
            <p:cNvSpPr/>
            <p:nvPr/>
          </p:nvSpPr>
          <p:spPr>
            <a:xfrm>
              <a:off x="5314265" y="1561976"/>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1" name="Oval 20"/>
            <p:cNvSpPr/>
            <p:nvPr/>
          </p:nvSpPr>
          <p:spPr>
            <a:xfrm>
              <a:off x="4688515" y="801251"/>
              <a:ext cx="2294850" cy="2294850"/>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27" name="TextBox 26"/>
            <p:cNvSpPr txBox="1"/>
            <p:nvPr/>
          </p:nvSpPr>
          <p:spPr>
            <a:xfrm>
              <a:off x="4823430" y="447850"/>
              <a:ext cx="1942431"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Multiple Corpora</a:t>
              </a:r>
            </a:p>
          </p:txBody>
        </p:sp>
        <p:sp>
          <p:nvSpPr>
            <p:cNvPr id="13" name="TextBox 12"/>
            <p:cNvSpPr txBox="1"/>
            <p:nvPr/>
          </p:nvSpPr>
          <p:spPr>
            <a:xfrm>
              <a:off x="5089803" y="1189008"/>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sp>
          <p:nvSpPr>
            <p:cNvPr id="29" name="TextBox 28"/>
            <p:cNvSpPr txBox="1"/>
            <p:nvPr/>
          </p:nvSpPr>
          <p:spPr>
            <a:xfrm>
              <a:off x="6173836" y="3057372"/>
              <a:ext cx="1415857" cy="261610"/>
            </a:xfrm>
            <a:prstGeom prst="rect">
              <a:avLst/>
            </a:prstGeom>
            <a:noFill/>
          </p:spPr>
          <p:txBody>
            <a:bodyPr wrap="none" rtlCol="0">
              <a:spAutoFit/>
            </a:bodyPr>
            <a:lstStyle/>
            <a:p>
              <a:pPr defTabSz="457200"/>
              <a:r>
                <a:rPr lang="en-US" sz="11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pic>
          <p:nvPicPr>
            <p:cNvPr id="14" name="Picture 13"/>
            <p:cNvPicPr>
              <a:picLocks noChangeAspect="1"/>
            </p:cNvPicPr>
            <p:nvPr/>
          </p:nvPicPr>
          <p:blipFill rotWithShape="1">
            <a:blip r:embed="rId2"/>
            <a:srcRect l="19795" t="15431" r="18889" b="16741"/>
            <a:stretch/>
          </p:blipFill>
          <p:spPr>
            <a:xfrm>
              <a:off x="5161865" y="3957072"/>
              <a:ext cx="1308096" cy="1384850"/>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7273027" y="3965029"/>
              <a:ext cx="1629778" cy="1359060"/>
            </a:xfrm>
            <a:prstGeom prst="rect">
              <a:avLst/>
            </a:prstGeom>
            <a:ln>
              <a:solidFill>
                <a:schemeClr val="tx1"/>
              </a:solidFill>
            </a:ln>
          </p:spPr>
        </p:pic>
        <p:sp>
          <p:nvSpPr>
            <p:cNvPr id="41" name="TextBox 40"/>
            <p:cNvSpPr txBox="1"/>
            <p:nvPr/>
          </p:nvSpPr>
          <p:spPr>
            <a:xfrm>
              <a:off x="4094112" y="3057372"/>
              <a:ext cx="1415857" cy="261610"/>
            </a:xfrm>
            <a:prstGeom prst="rect">
              <a:avLst/>
            </a:prstGeom>
            <a:noFill/>
          </p:spPr>
          <p:txBody>
            <a:bodyPr wrap="none" rtlCol="0">
              <a:spAutoFit/>
            </a:bodyPr>
            <a:lstStyle/>
            <a:p>
              <a:pPr defTabSz="457200"/>
              <a:r>
                <a:rPr lang="en-US" sz="11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comparison.cloud</a:t>
              </a:r>
              <a:r>
                <a:rPr lang="en-US" sz="11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a:t>
              </a:r>
            </a:p>
          </p:txBody>
        </p:sp>
        <p:cxnSp>
          <p:nvCxnSpPr>
            <p:cNvPr id="16" name="Elbow Connector 15"/>
            <p:cNvCxnSpPr>
              <a:stCxn id="29" idx="3"/>
              <a:endCxn id="3" idx="0"/>
            </p:cNvCxnSpPr>
            <p:nvPr/>
          </p:nvCxnSpPr>
          <p:spPr>
            <a:xfrm>
              <a:off x="7589693" y="3188177"/>
              <a:ext cx="498223" cy="776852"/>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13" idx="3"/>
              <a:endCxn id="3" idx="0"/>
            </p:cNvCxnSpPr>
            <p:nvPr/>
          </p:nvCxnSpPr>
          <p:spPr>
            <a:xfrm>
              <a:off x="6505660" y="1319813"/>
              <a:ext cx="1582256" cy="2645216"/>
            </a:xfrm>
            <a:prstGeom prst="bentConnector2">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14" idx="0"/>
            </p:cNvCxnSpPr>
            <p:nvPr/>
          </p:nvCxnSpPr>
          <p:spPr>
            <a:xfrm>
              <a:off x="5815913" y="2905760"/>
              <a:ext cx="0" cy="1051312"/>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5128545" y="2242846"/>
              <a:ext cx="1358688" cy="246221"/>
            </a:xfrm>
            <a:prstGeom prst="rect">
              <a:avLst/>
            </a:prstGeom>
            <a:noFill/>
          </p:spPr>
          <p:txBody>
            <a:bodyPr wrap="none" rtlCol="0">
              <a:spAutoFit/>
            </a:bodyPr>
            <a:lstStyle/>
            <a:p>
              <a:pPr defTabSz="457200"/>
              <a:r>
                <a:rPr lang="en-US" sz="1000" kern="1200" dirty="0" err="1">
                  <a:latin typeface="Arial Unicode MS" panose="020B0604020202020204" pitchFamily="34" charset="-128"/>
                  <a:ea typeface="Arial Unicode MS" panose="020B0604020202020204" pitchFamily="34" charset="-128"/>
                  <a:cs typeface="Arial Unicode MS" panose="020B0604020202020204" pitchFamily="34" charset="-128"/>
                </a:rPr>
                <a:t>commonality.cloud</a:t>
              </a:r>
              <a:r>
                <a:rPr lang="en-US" sz="1000" kern="1200" dirty="0">
                  <a:latin typeface="Arial Unicode MS" panose="020B0604020202020204" pitchFamily="34" charset="-128"/>
                  <a:ea typeface="Arial Unicode MS" panose="020B0604020202020204" pitchFamily="34" charset="-128"/>
                  <a:cs typeface="Arial Unicode MS" panose="020B0604020202020204" pitchFamily="34" charset="-128"/>
                </a:rPr>
                <a:t>( )</a:t>
              </a:r>
            </a:p>
          </p:txBody>
        </p:sp>
      </p:grpSp>
      <p:grpSp>
        <p:nvGrpSpPr>
          <p:cNvPr id="8" name="Group 7"/>
          <p:cNvGrpSpPr/>
          <p:nvPr/>
        </p:nvGrpSpPr>
        <p:grpSpPr>
          <a:xfrm>
            <a:off x="225365" y="1265995"/>
            <a:ext cx="2295922" cy="4825781"/>
            <a:chOff x="225365" y="447850"/>
            <a:chExt cx="2295922" cy="4825781"/>
          </a:xfrm>
        </p:grpSpPr>
        <p:pic>
          <p:nvPicPr>
            <p:cNvPr id="5" name="Picture 4"/>
            <p:cNvPicPr>
              <a:picLocks noChangeAspect="1"/>
            </p:cNvPicPr>
            <p:nvPr/>
          </p:nvPicPr>
          <p:blipFill rotWithShape="1">
            <a:blip r:embed="rId4"/>
            <a:srcRect l="4491" t="2469" r="5086" b="4019"/>
            <a:stretch/>
          </p:blipFill>
          <p:spPr>
            <a:xfrm>
              <a:off x="660400" y="3885361"/>
              <a:ext cx="1402665" cy="1388270"/>
            </a:xfrm>
            <a:prstGeom prst="rect">
              <a:avLst/>
            </a:prstGeom>
            <a:ln>
              <a:solidFill>
                <a:schemeClr val="tx1"/>
              </a:solidFill>
            </a:ln>
          </p:spPr>
        </p:pic>
        <p:sp>
          <p:nvSpPr>
            <p:cNvPr id="23" name="Oval 22"/>
            <p:cNvSpPr/>
            <p:nvPr/>
          </p:nvSpPr>
          <p:spPr>
            <a:xfrm>
              <a:off x="225365" y="851615"/>
              <a:ext cx="2295922" cy="2295922"/>
            </a:xfrm>
            <a:prstGeom prst="ellipse">
              <a:avLst/>
            </a:prstGeom>
            <a:solidFill>
              <a:srgbClr val="2776B2">
                <a:alpha val="53000"/>
              </a:srgbClr>
            </a:solidFill>
            <a:ln>
              <a:solidFill>
                <a:srgbClr val="1C28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err="1">
                  <a:solidFill>
                    <a:prstClr val="white"/>
                  </a:solidFill>
                  <a:latin typeface="Arial Unicode MS" panose="020B0604020202020204" pitchFamily="34" charset="-128"/>
                  <a:cs typeface="Arial Unicode MS" panose="020B0604020202020204" pitchFamily="34" charset="-128"/>
                </a:rPr>
                <a:t>wordcloud</a:t>
              </a:r>
              <a:r>
                <a:rPr lang="en-US" sz="1800" kern="1200" dirty="0">
                  <a:solidFill>
                    <a:prstClr val="white"/>
                  </a:solidFill>
                  <a:latin typeface="Arial Unicode MS" panose="020B0604020202020204" pitchFamily="34" charset="-128"/>
                  <a:cs typeface="Arial Unicode MS" panose="020B0604020202020204" pitchFamily="34" charset="-128"/>
                </a:rPr>
                <a:t>( )</a:t>
              </a:r>
            </a:p>
          </p:txBody>
        </p:sp>
        <p:sp>
          <p:nvSpPr>
            <p:cNvPr id="4" name="TextBox 3"/>
            <p:cNvSpPr txBox="1"/>
            <p:nvPr/>
          </p:nvSpPr>
          <p:spPr>
            <a:xfrm>
              <a:off x="560458" y="447850"/>
              <a:ext cx="1625737"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Single Corpus</a:t>
              </a:r>
            </a:p>
          </p:txBody>
        </p:sp>
        <p:cxnSp>
          <p:nvCxnSpPr>
            <p:cNvPr id="53" name="Straight Arrow Connector 52"/>
            <p:cNvCxnSpPr/>
            <p:nvPr/>
          </p:nvCxnSpPr>
          <p:spPr>
            <a:xfrm>
              <a:off x="1365833" y="2194560"/>
              <a:ext cx="0" cy="1650078"/>
            </a:xfrm>
            <a:prstGeom prst="straightConnector1">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p:nvCxnSpPr>
        <p:spPr>
          <a:xfrm>
            <a:off x="3545305" y="1427747"/>
            <a:ext cx="0" cy="4539916"/>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9624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251021" y="1640280"/>
            <a:ext cx="7816079" cy="2246769"/>
          </a:xfrm>
          <a:prstGeom prst="rect">
            <a:avLst/>
          </a:prstGeom>
          <a:solidFill>
            <a:schemeClr val="bg1">
              <a:lumMod val="8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in multiple files as individuals</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&lt;-c('chardonnay.csv','coffee.csv','beer.csv') #use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list.files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for a lot</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for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in 1:length(</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assign(</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read.csv(</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cat(paste('read completed:',</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],'\n'))</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p>
          <a:p>
            <a:pPr defTabSz="457200"/>
            <a:endPar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endParaRP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Read them into a single list with individual elements</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all&lt;-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pblapply</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(txtFiles,read.csv)</a:t>
            </a:r>
          </a:p>
        </p:txBody>
      </p:sp>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rPr>
              <a:t>5_Other_Wordclouds.R</a:t>
            </a:r>
            <a:endParaRPr lang="en-US" sz="2000" b="1" dirty="0">
              <a:solidFill>
                <a:srgbClr val="13705B"/>
              </a:solidFill>
              <a:latin typeface="Arial Unicode MS" panose="020B0604020202020204" pitchFamily="34" charset="-128"/>
              <a:cs typeface="Arial Unicode MS" panose="020B0604020202020204" pitchFamily="34" charset="-128"/>
            </a:endParaRPr>
          </a:p>
        </p:txBody>
      </p:sp>
      <p:sp>
        <p:nvSpPr>
          <p:cNvPr id="3" name="TextBox 2"/>
          <p:cNvSpPr txBox="1"/>
          <p:nvPr/>
        </p:nvSpPr>
        <p:spPr>
          <a:xfrm>
            <a:off x="202173" y="1264481"/>
            <a:ext cx="8225329" cy="369332"/>
          </a:xfrm>
          <a:prstGeom prst="rect">
            <a:avLst/>
          </a:prstGeom>
          <a:noFill/>
        </p:spPr>
        <p:txBody>
          <a:bodyPr wrap="none" rtlCol="0">
            <a:spAutoFit/>
          </a:bodyPr>
          <a:lstStyle/>
          <a:p>
            <a:pPr defTabSz="457200"/>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The challenge is working with multiple corpora efficiently.  Many ways to do it…</a:t>
            </a:r>
          </a:p>
        </p:txBody>
      </p:sp>
      <p:sp>
        <p:nvSpPr>
          <p:cNvPr id="2" name="TextBox 1"/>
          <p:cNvSpPr txBox="1"/>
          <p:nvPr/>
        </p:nvSpPr>
        <p:spPr>
          <a:xfrm>
            <a:off x="251021" y="4059851"/>
            <a:ext cx="7816079" cy="1477328"/>
          </a:xfrm>
          <a:prstGeom prst="rect">
            <a:avLst/>
          </a:prstGeom>
          <a:solidFill>
            <a:srgbClr val="F09511"/>
          </a:solidFill>
        </p:spPr>
        <p:txBody>
          <a:bodyPr wrap="square" rtlCol="0">
            <a:spAutoFit/>
          </a:bodyPr>
          <a:lstStyle/>
          <a:p>
            <a:pPr defTabSz="457200"/>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Two ways to import csv files:</a:t>
            </a:r>
          </a:p>
          <a:p>
            <a:pPr marL="342900" indent="-342900" defTabSz="457200">
              <a:buAutoNum type="arabicPeriod"/>
            </a:pP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Each file is read in and an object created for each.</a:t>
            </a:r>
          </a:p>
          <a:p>
            <a:pPr marL="342900" indent="-342900" defTabSz="457200">
              <a:buAutoNum type="arabicPeriod"/>
            </a:pP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 list called “all” is created.  Each list element represents a single document.  Using </a:t>
            </a:r>
            <a:r>
              <a:rPr lang="en-US" sz="18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data.table</a:t>
            </a: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800" kern="1200" dirty="0" err="1">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rbindlist</a:t>
            </a:r>
            <a:r>
              <a:rPr lang="en-US" sz="1800"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 one can create a single document from all files in the folder.</a:t>
            </a:r>
          </a:p>
        </p:txBody>
      </p:sp>
    </p:spTree>
    <p:extLst>
      <p:ext uri="{BB962C8B-B14F-4D97-AF65-F5344CB8AC3E}">
        <p14:creationId xmlns:p14="http://schemas.microsoft.com/office/powerpoint/2010/main" val="2818854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7/16/2018</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5</a:t>
            </a:fld>
            <a:endParaRPr lang="en-US"/>
          </a:p>
        </p:txBody>
      </p:sp>
      <p:sp>
        <p:nvSpPr>
          <p:cNvPr id="6" name="Title 5"/>
          <p:cNvSpPr>
            <a:spLocks noGrp="1"/>
          </p:cNvSpPr>
          <p:nvPr>
            <p:ph type="title"/>
          </p:nvPr>
        </p:nvSpPr>
        <p:spPr/>
        <p:txBody>
          <a:bodyPr/>
          <a:lstStyle/>
          <a:p>
            <a:r>
              <a:rPr lang="en-US" dirty="0"/>
              <a:t>What is Text Mining?</a:t>
            </a:r>
          </a:p>
        </p:txBody>
      </p:sp>
      <p:sp>
        <p:nvSpPr>
          <p:cNvPr id="7" name="Footer Placeholder 6"/>
          <p:cNvSpPr>
            <a:spLocks noGrp="1"/>
          </p:cNvSpPr>
          <p:nvPr>
            <p:ph type="ftr" sz="quarter" idx="3"/>
          </p:nvPr>
        </p:nvSpPr>
        <p:spPr/>
        <p:txBody>
          <a:bodyPr/>
          <a:lstStyle/>
          <a:p>
            <a:r>
              <a:rPr lang="en-US"/>
              <a:t>Kwartler CSCI S-96</a:t>
            </a:r>
            <a:endParaRPr lang="en-US" dirty="0"/>
          </a:p>
        </p:txBody>
      </p:sp>
      <p:pic>
        <p:nvPicPr>
          <p:cNvPr id="8" name="Picture 26"/>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13744"/>
          <a:stretch/>
        </p:blipFill>
        <p:spPr bwMode="auto">
          <a:xfrm>
            <a:off x="3831823" y="2340291"/>
            <a:ext cx="4759371" cy="34014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Before Text Mining</a:t>
            </a:r>
          </a:p>
        </p:txBody>
      </p:sp>
    </p:spTree>
    <p:extLst>
      <p:ext uri="{BB962C8B-B14F-4D97-AF65-F5344CB8AC3E}">
        <p14:creationId xmlns:p14="http://schemas.microsoft.com/office/powerpoint/2010/main" val="1054906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13705B"/>
                </a:solidFill>
              </a:rPr>
              <a:t>5_Other_Wordclouds.R</a:t>
            </a:r>
            <a:endParaRPr lang="en-US" dirty="0"/>
          </a:p>
        </p:txBody>
      </p:sp>
    </p:spTree>
    <p:extLst>
      <p:ext uri="{BB962C8B-B14F-4D97-AF65-F5344CB8AC3E}">
        <p14:creationId xmlns:p14="http://schemas.microsoft.com/office/powerpoint/2010/main" val="14910345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rial Unicode MS" panose="020B0604020202020204" pitchFamily="34" charset="-128"/>
                <a:cs typeface="Arial Unicode MS" panose="020B0604020202020204" pitchFamily="34" charset="-128"/>
              </a:rPr>
              <a:t>Commonality Cloud</a:t>
            </a:r>
          </a:p>
        </p:txBody>
      </p:sp>
      <p:sp>
        <p:nvSpPr>
          <p:cNvPr id="3" name="TextBox 2"/>
          <p:cNvSpPr txBox="1"/>
          <p:nvPr/>
        </p:nvSpPr>
        <p:spPr>
          <a:xfrm>
            <a:off x="190782" y="793611"/>
            <a:ext cx="3559232" cy="3139321"/>
          </a:xfrm>
          <a:prstGeom prst="rect">
            <a:avLst/>
          </a:prstGeom>
          <a:noFill/>
        </p:spPr>
        <p:txBody>
          <a:bodyPr wrap="square" rtlCol="0">
            <a:spAutoFit/>
          </a:bodyPr>
          <a:lstStyle/>
          <a:p>
            <a:pPr marL="109538" indent="-109538" defTabSz="457200">
              <a:buFont typeface="Arial"/>
              <a:buChar char="•"/>
            </a:pPr>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The tweets mentioning “chardonnay” “beer”, and “coffee” have these words in common.</a:t>
            </a:r>
          </a:p>
          <a:p>
            <a:pPr marL="109538" indent="-109538" defTabSz="457200">
              <a:buFont typeface="Arial"/>
              <a:buChar char="•"/>
            </a:pPr>
            <a:endPar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Again size is related to frequency.  </a:t>
            </a:r>
          </a:p>
          <a:p>
            <a:pPr marL="109538" indent="-109538" defTabSz="457200">
              <a:buFont typeface="Arial"/>
              <a:buChar char="•"/>
            </a:pPr>
            <a:endPar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8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Not helpful in this but in diverse corpora it may be more helpful e.g. political speeches.</a:t>
            </a:r>
          </a:p>
        </p:txBody>
      </p:sp>
      <p:pic>
        <p:nvPicPr>
          <p:cNvPr id="4" name="Picture 3"/>
          <p:cNvPicPr>
            <a:picLocks noChangeAspect="1"/>
          </p:cNvPicPr>
          <p:nvPr/>
        </p:nvPicPr>
        <p:blipFill>
          <a:blip r:embed="rId2"/>
          <a:stretch>
            <a:fillRect/>
          </a:stretch>
        </p:blipFill>
        <p:spPr>
          <a:xfrm>
            <a:off x="3680012" y="545432"/>
            <a:ext cx="5463988" cy="5101389"/>
          </a:xfrm>
          <a:prstGeom prst="rect">
            <a:avLst/>
          </a:prstGeom>
        </p:spPr>
      </p:pic>
      <p:sp>
        <p:nvSpPr>
          <p:cNvPr id="5" name="TextBox 4"/>
          <p:cNvSpPr txBox="1"/>
          <p:nvPr/>
        </p:nvSpPr>
        <p:spPr>
          <a:xfrm>
            <a:off x="282773" y="6004536"/>
            <a:ext cx="7539243" cy="523220"/>
          </a:xfrm>
          <a:prstGeom prst="rect">
            <a:avLst/>
          </a:prstGeom>
          <a:solidFill>
            <a:schemeClr val="bg1">
              <a:lumMod val="85000"/>
            </a:schemeClr>
          </a:solidFill>
        </p:spPr>
        <p:txBody>
          <a:bodyPr wrap="none" rtlCol="0">
            <a:spAutoFit/>
          </a:bodyPr>
          <a:lstStyle/>
          <a:p>
            <a:r>
              <a:rPr lang="en-US" dirty="0">
                <a:latin typeface="Consolas" panose="020B0609020204030204" pitchFamily="49" charset="0"/>
                <a:cs typeface="Consolas" panose="020B0609020204030204" pitchFamily="49" charset="0"/>
              </a:rPr>
              <a:t># Make commonality cloud</a:t>
            </a:r>
          </a:p>
          <a:p>
            <a:r>
              <a:rPr lang="en-US" dirty="0" err="1">
                <a:latin typeface="Consolas" panose="020B0609020204030204" pitchFamily="49" charset="0"/>
                <a:cs typeface="Consolas" panose="020B0609020204030204" pitchFamily="49" charset="0"/>
              </a:rPr>
              <a:t>commonality.cloud</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drinkTDMm</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max.words</a:t>
            </a:r>
            <a:r>
              <a:rPr lang="en-US" dirty="0">
                <a:latin typeface="Consolas" panose="020B0609020204030204" pitchFamily="49" charset="0"/>
                <a:cs typeface="Consolas" panose="020B0609020204030204" pitchFamily="49" charset="0"/>
              </a:rPr>
              <a:t>=150, </a:t>
            </a:r>
            <a:r>
              <a:rPr lang="en-US" dirty="0" err="1">
                <a:latin typeface="Consolas" panose="020B0609020204030204" pitchFamily="49" charset="0"/>
                <a:cs typeface="Consolas" panose="020B0609020204030204" pitchFamily="49" charset="0"/>
              </a:rPr>
              <a:t>random.order</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FALSE,colors</a:t>
            </a:r>
            <a:r>
              <a:rPr lang="en-US" dirty="0">
                <a:latin typeface="Consolas" panose="020B0609020204030204" pitchFamily="49" charset="0"/>
                <a:cs typeface="Consolas" panose="020B0609020204030204" pitchFamily="49" charset="0"/>
              </a:rPr>
              <a:t>=pal)</a:t>
            </a:r>
          </a:p>
        </p:txBody>
      </p:sp>
    </p:spTree>
    <p:extLst>
      <p:ext uri="{BB962C8B-B14F-4D97-AF65-F5344CB8AC3E}">
        <p14:creationId xmlns:p14="http://schemas.microsoft.com/office/powerpoint/2010/main" val="1205160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42133" y="362942"/>
            <a:ext cx="6001867" cy="5396174"/>
          </a:xfrm>
          <a:prstGeom prst="rect">
            <a:avLst/>
          </a:prstGeom>
        </p:spPr>
      </p:pic>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rial Unicode MS" panose="020B0604020202020204" pitchFamily="34" charset="-128"/>
                <a:cs typeface="Arial Unicode MS" panose="020B0604020202020204" pitchFamily="34" charset="-128"/>
              </a:rPr>
              <a:t>Comparison Cloud</a:t>
            </a:r>
          </a:p>
        </p:txBody>
      </p:sp>
      <p:sp>
        <p:nvSpPr>
          <p:cNvPr id="3" name="TextBox 2"/>
          <p:cNvSpPr txBox="1"/>
          <p:nvPr/>
        </p:nvSpPr>
        <p:spPr>
          <a:xfrm>
            <a:off x="154144" y="806064"/>
            <a:ext cx="3559232" cy="3046988"/>
          </a:xfrm>
          <a:prstGeom prst="rect">
            <a:avLst/>
          </a:prstGeom>
          <a:noFill/>
        </p:spPr>
        <p:txBody>
          <a:bodyPr wrap="square" rtlCol="0">
            <a:spAutoFit/>
          </a:bodyPr>
          <a:lstStyle/>
          <a:p>
            <a:pPr marL="109538" indent="-109538" defTabSz="457200">
              <a:buFont typeface="Arial"/>
              <a:buChar char="•"/>
            </a:pPr>
            <a:r>
              <a:rPr lang="en-US" sz="16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The tweets mentioning “chardonnay” “beer”, and “coffee” have these dissimilar words.</a:t>
            </a:r>
          </a:p>
          <a:p>
            <a:pPr marL="109538" indent="-109538" defTabSz="457200">
              <a:buFont typeface="Arial"/>
              <a:buChar char="•"/>
            </a:pPr>
            <a:endParaRPr lang="en-US" sz="16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Again size is related to frequency.  </a:t>
            </a:r>
          </a:p>
          <a:p>
            <a:pPr marL="109538" indent="-109538" defTabSz="457200">
              <a:buFont typeface="Arial"/>
              <a:buChar char="•"/>
            </a:pPr>
            <a:endParaRPr lang="en-US" sz="16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09538" indent="-109538" defTabSz="457200">
              <a:buFont typeface="Arial"/>
              <a:buChar char="•"/>
            </a:pPr>
            <a:r>
              <a:rPr lang="en-US" sz="1600" kern="1200" dirty="0">
                <a:solidFill>
                  <a:srgbClr val="F09511"/>
                </a:solidFill>
                <a:latin typeface="Arial Unicode MS" panose="020B0604020202020204" pitchFamily="34" charset="-128"/>
                <a:ea typeface="Arial Unicode MS" panose="020B0604020202020204" pitchFamily="34" charset="-128"/>
                <a:cs typeface="Arial Unicode MS" panose="020B0604020202020204" pitchFamily="34" charset="-128"/>
              </a:rPr>
              <a:t>Beer drinkers in this snapshot are passionate (fanatics, geeks, specialists) on various subjects while Chardonnay drinkers mention Marvin Gaye.  Coffee mentions up &amp; working.</a:t>
            </a:r>
          </a:p>
        </p:txBody>
      </p:sp>
      <p:sp>
        <p:nvSpPr>
          <p:cNvPr id="2" name="Rectangle 1"/>
          <p:cNvSpPr/>
          <p:nvPr/>
        </p:nvSpPr>
        <p:spPr>
          <a:xfrm>
            <a:off x="240821" y="5705799"/>
            <a:ext cx="7174702" cy="738664"/>
          </a:xfrm>
          <a:prstGeom prst="rect">
            <a:avLst/>
          </a:prstGeom>
          <a:solidFill>
            <a:schemeClr val="bg1">
              <a:lumMod val="75000"/>
            </a:schemeClr>
          </a:solidFill>
        </p:spPr>
        <p:txBody>
          <a:bodyPr wrap="square">
            <a:spAutoFit/>
          </a:bodyPr>
          <a:lstStyle/>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Make comparison cloud</a:t>
            </a:r>
          </a:p>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comparison.cloud</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drinkTDMm</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max.words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=75,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random.order</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=FALSE,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title.size</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=0.5,colors=</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brewer.pal</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ncol</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drinkTDMm</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),"Dark2"))</a:t>
            </a:r>
          </a:p>
        </p:txBody>
      </p:sp>
    </p:spTree>
    <p:extLst>
      <p:ext uri="{BB962C8B-B14F-4D97-AF65-F5344CB8AC3E}">
        <p14:creationId xmlns:p14="http://schemas.microsoft.com/office/powerpoint/2010/main" val="761772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r>
              <a:rPr lang="en-US" dirty="0">
                <a:solidFill>
                  <a:srgbClr val="4F81BD"/>
                </a:solidFill>
                <a:latin typeface="Arial Unicode MS" panose="020B0604020202020204" pitchFamily="34" charset="-128"/>
                <a:cs typeface="Arial Unicode MS" panose="020B0604020202020204" pitchFamily="34" charset="-128"/>
              </a:rPr>
              <a:t>Intro to TM w/R Deep Dive</a:t>
            </a:r>
          </a:p>
        </p:txBody>
      </p:sp>
      <p:sp>
        <p:nvSpPr>
          <p:cNvPr id="16" name="TextBox 15"/>
          <p:cNvSpPr txBox="1"/>
          <p:nvPr/>
        </p:nvSpPr>
        <p:spPr>
          <a:xfrm>
            <a:off x="396240" y="5318760"/>
            <a:ext cx="7885492" cy="1200329"/>
          </a:xfrm>
          <a:prstGeom prst="rect">
            <a:avLst/>
          </a:prstGeom>
          <a:noFill/>
        </p:spPr>
        <p:txBody>
          <a:bodyPr wrap="none" rtlCol="0">
            <a:spAutoFit/>
          </a:bodyPr>
          <a:lstStyle/>
          <a:p>
            <a:r>
              <a:rPr lang="en-US" sz="1800" b="1" u="sng" dirty="0">
                <a:solidFill>
                  <a:schemeClr val="accent6"/>
                </a:solidFill>
                <a:latin typeface="Arial Unicode MS" panose="020B0604020202020204" pitchFamily="34" charset="-128"/>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b="1" dirty="0">
                <a:solidFill>
                  <a:schemeClr val="accent6"/>
                </a:solidFill>
                <a:latin typeface="Arial Unicode MS" panose="020B0604020202020204" pitchFamily="34" charset="-128"/>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solidFill>
                  <a:schemeClr val="bg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Apply methods to real data and uses</a:t>
            </a:r>
          </a:p>
          <a:p>
            <a:pPr marL="122238" indent="-122238">
              <a:buFont typeface="Arial" panose="020B0604020202020204" pitchFamily="34" charset="0"/>
              <a:buChar char="•"/>
            </a:pPr>
            <a:r>
              <a:rPr lang="en-US" sz="1800" dirty="0">
                <a:solidFill>
                  <a:schemeClr val="bg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Follow a business workflow for stakeholders needing text mining insights</a:t>
            </a:r>
          </a:p>
        </p:txBody>
      </p:sp>
      <p:sp>
        <p:nvSpPr>
          <p:cNvPr id="18" name="Rectangle 17"/>
          <p:cNvSpPr/>
          <p:nvPr/>
        </p:nvSpPr>
        <p:spPr>
          <a:xfrm>
            <a:off x="533400" y="1755811"/>
            <a:ext cx="8382000" cy="2819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Unicode MS" panose="020B0604020202020204" pitchFamily="34" charset="-128"/>
            </a:endParaRPr>
          </a:p>
        </p:txBody>
      </p:sp>
      <p:sp>
        <p:nvSpPr>
          <p:cNvPr id="19" name="Rectangle 18"/>
          <p:cNvSpPr/>
          <p:nvPr/>
        </p:nvSpPr>
        <p:spPr>
          <a:xfrm>
            <a:off x="746760" y="1885351"/>
            <a:ext cx="7955280" cy="256032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Unicode MS" panose="020B0604020202020204" pitchFamily="34" charset="-128"/>
            </a:endParaRPr>
          </a:p>
        </p:txBody>
      </p:sp>
      <p:sp>
        <p:nvSpPr>
          <p:cNvPr id="22" name="TextBox 21"/>
          <p:cNvSpPr txBox="1"/>
          <p:nvPr/>
        </p:nvSpPr>
        <p:spPr>
          <a:xfrm>
            <a:off x="868680" y="2045371"/>
            <a:ext cx="6864700" cy="2308324"/>
          </a:xfrm>
          <a:prstGeom prst="rect">
            <a:avLst/>
          </a:prstGeom>
          <a:noFill/>
        </p:spPr>
        <p:txBody>
          <a:bodyPr wrap="none" rtlCol="0">
            <a:spAutoFit/>
          </a:bodyPr>
          <a:lstStyle/>
          <a:p>
            <a:pPr marL="122238" indent="-122238">
              <a:buFont typeface="Arial" panose="020B0604020202020204" pitchFamily="34" charset="0"/>
              <a:buChar char="•"/>
            </a:pPr>
            <a:r>
              <a:rPr lang="en-US" sz="2400" strike="sngStrike" dirty="0">
                <a:latin typeface="Arial Unicode MS" panose="020B0604020202020204" pitchFamily="34" charset="-128"/>
                <a:ea typeface="Arial Unicode MS" panose="020B0604020202020204" pitchFamily="34" charset="-128"/>
                <a:cs typeface="Arial Unicode MS" panose="020B0604020202020204" pitchFamily="34" charset="-128"/>
              </a:rPr>
              <a:t>What is Text Mining?</a:t>
            </a:r>
          </a:p>
          <a:p>
            <a:pPr marL="122238" indent="-122238">
              <a:buFont typeface="Arial" panose="020B0604020202020204" pitchFamily="34" charset="0"/>
              <a:buChar char="•"/>
            </a:pPr>
            <a:r>
              <a:rPr lang="en-US" sz="2400" strike="sngStrike" dirty="0">
                <a:latin typeface="Arial Unicode MS" panose="020B0604020202020204" pitchFamily="34" charset="-128"/>
                <a:ea typeface="Arial Unicode MS" panose="020B0604020202020204" pitchFamily="34" charset="-128"/>
                <a:cs typeface="Arial Unicode MS" panose="020B0604020202020204" pitchFamily="34" charset="-128"/>
              </a:rPr>
              <a:t>String Manipulation &amp; Cleaning</a:t>
            </a:r>
          </a:p>
          <a:p>
            <a:pPr marL="122238" indent="-122238">
              <a:buFont typeface="Arial" panose="020B0604020202020204" pitchFamily="34" charset="0"/>
              <a:buChar char="•"/>
            </a:pPr>
            <a:r>
              <a:rPr lang="en-US" sz="2400" strike="sngStrike" dirty="0">
                <a:latin typeface="Arial Unicode MS" panose="020B0604020202020204" pitchFamily="34" charset="-128"/>
                <a:ea typeface="Arial Unicode MS" panose="020B0604020202020204" pitchFamily="34" charset="-128"/>
                <a:cs typeface="Arial Unicode MS" panose="020B0604020202020204" pitchFamily="34" charset="-128"/>
              </a:rPr>
              <a:t>Frequency Counts, </a:t>
            </a:r>
            <a:r>
              <a:rPr lang="en-US" sz="2400" strike="sngStrike" dirty="0" err="1">
                <a:latin typeface="Arial Unicode MS" panose="020B0604020202020204" pitchFamily="34" charset="-128"/>
                <a:ea typeface="Arial Unicode MS" panose="020B0604020202020204" pitchFamily="34" charset="-128"/>
                <a:cs typeface="Arial Unicode MS" panose="020B0604020202020204" pitchFamily="34" charset="-128"/>
              </a:rPr>
              <a:t>Dendrograms</a:t>
            </a:r>
            <a:r>
              <a:rPr lang="en-US" sz="2400" strike="sngStrike" dirty="0">
                <a:latin typeface="Arial Unicode MS" panose="020B0604020202020204" pitchFamily="34" charset="-128"/>
                <a:ea typeface="Arial Unicode MS" panose="020B0604020202020204" pitchFamily="34" charset="-128"/>
                <a:cs typeface="Arial Unicode MS" panose="020B0604020202020204" pitchFamily="34" charset="-128"/>
              </a:rPr>
              <a:t> &amp; </a:t>
            </a:r>
            <a:r>
              <a:rPr lang="en-US" sz="2400" strike="sngStrike" dirty="0" err="1">
                <a:latin typeface="Arial Unicode MS" panose="020B0604020202020204" pitchFamily="34" charset="-128"/>
                <a:ea typeface="Arial Unicode MS" panose="020B0604020202020204" pitchFamily="34" charset="-128"/>
                <a:cs typeface="Arial Unicode MS" panose="020B0604020202020204" pitchFamily="34" charset="-128"/>
              </a:rPr>
              <a:t>Wordclouds</a:t>
            </a:r>
            <a:endParaRPr lang="en-US" sz="2400" strike="sngStrike"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122238" indent="-122238">
              <a:buFont typeface="Arial" panose="020B0604020202020204" pitchFamily="34" charset="0"/>
              <a:buChar char="•"/>
            </a:pP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Sentiment Analysis </a:t>
            </a:r>
          </a:p>
          <a:p>
            <a:pPr marL="122238" indent="-122238">
              <a:buFont typeface="Arial" panose="020B0604020202020204" pitchFamily="34" charset="0"/>
              <a:buChar char="•"/>
            </a:pP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Topic Modeling</a:t>
            </a:r>
          </a:p>
          <a:p>
            <a:pPr marL="122238" indent="-122238">
              <a:buFont typeface="Arial" panose="020B0604020202020204" pitchFamily="34" charset="0"/>
              <a:buChar char="•"/>
            </a:pPr>
            <a:r>
              <a:rPr lang="en-US" sz="2400" dirty="0" err="1">
                <a:latin typeface="Arial Unicode MS" panose="020B0604020202020204" pitchFamily="34" charset="-128"/>
                <a:ea typeface="Arial Unicode MS" panose="020B0604020202020204" pitchFamily="34" charset="-128"/>
                <a:cs typeface="Arial Unicode MS" panose="020B0604020202020204" pitchFamily="34" charset="-128"/>
              </a:rPr>
              <a:t>OpenNLP</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/Named Entity Recognition</a:t>
            </a:r>
          </a:p>
        </p:txBody>
      </p:sp>
    </p:spTree>
    <p:extLst>
      <p:ext uri="{BB962C8B-B14F-4D97-AF65-F5344CB8AC3E}">
        <p14:creationId xmlns:p14="http://schemas.microsoft.com/office/powerpoint/2010/main" val="29713432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cs typeface="Arial Unicode MS" panose="020B0604020202020204" pitchFamily="34" charset="-128"/>
            </a:endParaRPr>
          </a:p>
        </p:txBody>
      </p:sp>
      <p:sp>
        <p:nvSpPr>
          <p:cNvPr id="5" name="Rectangle 4"/>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Zipf’s Law</a:t>
            </a:r>
          </a:p>
        </p:txBody>
      </p:sp>
      <p:graphicFrame>
        <p:nvGraphicFramePr>
          <p:cNvPr id="6" name="Chart 5"/>
          <p:cNvGraphicFramePr>
            <a:graphicFrameLocks/>
          </p:cNvGraphicFramePr>
          <p:nvPr>
            <p:extLst/>
          </p:nvPr>
        </p:nvGraphicFramePr>
        <p:xfrm>
          <a:off x="4771690" y="3197912"/>
          <a:ext cx="3931919" cy="219456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4770344" y="2218764"/>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Many words in natural language but there is steep decline in everyday usage.  Follows a predictable pattern.  </a:t>
            </a: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sp>
        <p:nvSpPr>
          <p:cNvPr id="10" name="TextBox 9"/>
          <p:cNvSpPr txBox="1"/>
          <p:nvPr/>
        </p:nvSpPr>
        <p:spPr>
          <a:xfrm>
            <a:off x="454511" y="3022484"/>
            <a:ext cx="3874735" cy="1477328"/>
          </a:xfrm>
          <a:prstGeom prst="rect">
            <a:avLst/>
          </a:prstGeom>
          <a:noFill/>
        </p:spPr>
        <p:txBody>
          <a:bodyPr wrap="square" rtlCol="0">
            <a:spAutoFit/>
          </a:bodyPr>
          <a:lstStyle/>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loathe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-1</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BestBuy Service. They are the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best</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+2</a:t>
            </a:r>
          </a:p>
          <a:p>
            <a:pPr marL="120650" indent="-120650" defTabSz="457200">
              <a:buFont typeface="Arial" panose="020B0604020202020204" pitchFamily="34" charset="0"/>
              <a:buChar char="•"/>
            </a:pP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like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shopping at BestBuy but </a:t>
            </a:r>
            <a:r>
              <a:rPr lang="en-US" sz="18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hate</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 traffic. 0</a:t>
            </a:r>
          </a:p>
        </p:txBody>
      </p:sp>
      <p:sp>
        <p:nvSpPr>
          <p:cNvPr id="11" name="Rectangle 10"/>
          <p:cNvSpPr/>
          <p:nvPr/>
        </p:nvSpPr>
        <p:spPr>
          <a:xfrm>
            <a:off x="420202" y="2182905"/>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Surprise is a sentiment.</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Hit by a bus! – Negative Polarity</a:t>
            </a:r>
          </a:p>
          <a:p>
            <a:pPr algn="ctr" defTabSz="457200"/>
            <a:r>
              <a:rPr lang="en-US" sz="1600" b="1" kern="1200" dirty="0">
                <a:solidFill>
                  <a:prstClr val="white"/>
                </a:solidFill>
                <a:latin typeface="Arial Unicode MS" panose="020B0604020202020204" pitchFamily="34" charset="-128"/>
                <a:cs typeface="Arial Unicode MS" panose="020B0604020202020204" pitchFamily="34" charset="-128"/>
              </a:rPr>
              <a:t>Won the lottery!- Positive Polarity</a:t>
            </a:r>
          </a:p>
        </p:txBody>
      </p:sp>
      <p:sp>
        <p:nvSpPr>
          <p:cNvPr id="12" name="Rectangle 11"/>
          <p:cNvSpPr/>
          <p:nvPr/>
        </p:nvSpPr>
        <p:spPr>
          <a:xfrm>
            <a:off x="397361" y="4614116"/>
            <a:ext cx="3943350" cy="1329491"/>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kern="1200" dirty="0">
                <a:solidFill>
                  <a:prstClr val="black"/>
                </a:solidFill>
                <a:latin typeface="Arial Unicode MS" panose="020B0604020202020204" pitchFamily="34" charset="-128"/>
                <a:cs typeface="Arial Unicode MS" panose="020B0604020202020204" pitchFamily="34" charset="-128"/>
              </a:rPr>
              <a:t>R’s QDAP polarity function scans for positive words, and negative words as defined by MQPA Academic Lexicon research.  It adds positive words and subtracts negative ones along with valence shifters.  The final score represents the polarity of the social interaction. </a:t>
            </a:r>
          </a:p>
        </p:txBody>
      </p:sp>
    </p:spTree>
    <p:extLst>
      <p:ext uri="{BB962C8B-B14F-4D97-AF65-F5344CB8AC3E}">
        <p14:creationId xmlns:p14="http://schemas.microsoft.com/office/powerpoint/2010/main" val="785788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Simple Sentiment Polarity</a:t>
            </a:r>
          </a:p>
        </p:txBody>
      </p:sp>
      <p:sp>
        <p:nvSpPr>
          <p:cNvPr id="8" name="Rectangle 7"/>
          <p:cNvSpPr/>
          <p:nvPr/>
        </p:nvSpPr>
        <p:spPr>
          <a:xfrm>
            <a:off x="334476" y="1640304"/>
            <a:ext cx="8484403"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cs typeface="Arial Unicode MS" panose="020B0604020202020204" pitchFamily="34" charset="-128"/>
            </a:endParaRPr>
          </a:p>
        </p:txBody>
      </p:sp>
      <p:sp>
        <p:nvSpPr>
          <p:cNvPr id="9" name="Rectangle 8"/>
          <p:cNvSpPr/>
          <p:nvPr/>
        </p:nvSpPr>
        <p:spPr>
          <a:xfrm>
            <a:off x="334477" y="1638300"/>
            <a:ext cx="8484402"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Scoring</a:t>
            </a:r>
          </a:p>
        </p:txBody>
      </p:sp>
      <p:pic>
        <p:nvPicPr>
          <p:cNvPr id="3" name="Picture 2" descr="Screen Shot 2015-11-02 at 1.12.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75106"/>
            <a:ext cx="4106183" cy="2631261"/>
          </a:xfrm>
          <a:prstGeom prst="rect">
            <a:avLst/>
          </a:prstGeom>
        </p:spPr>
      </p:pic>
      <p:sp>
        <p:nvSpPr>
          <p:cNvPr id="15" name="TextBox 14"/>
          <p:cNvSpPr txBox="1"/>
          <p:nvPr/>
        </p:nvSpPr>
        <p:spPr>
          <a:xfrm>
            <a:off x="382543" y="5250159"/>
            <a:ext cx="8361679" cy="738664"/>
          </a:xfrm>
          <a:prstGeom prst="rect">
            <a:avLst/>
          </a:prstGeom>
          <a:solidFill>
            <a:schemeClr val="accent6"/>
          </a:solidFill>
        </p:spPr>
        <p:txBody>
          <a:bodyPr wrap="square" rtlCol="0">
            <a:spAutoFit/>
          </a:bodyPr>
          <a:lstStyle/>
          <a:p>
            <a:pPr defTabSz="457200"/>
            <a:r>
              <a:rPr lang="en-US" kern="1200" dirty="0">
                <a:solidFill>
                  <a:prstClr val="white"/>
                </a:solidFill>
                <a:latin typeface="Arial Unicode MS" panose="020B0604020202020204" pitchFamily="34" charset="-128"/>
                <a:ea typeface="Arial Unicode MS" panose="020B0604020202020204" pitchFamily="34" charset="-128"/>
                <a:cs typeface="Arial Unicode MS" panose="020B0604020202020204" pitchFamily="34" charset="-128"/>
              </a:rPr>
              <a:t>First it looks for the polarized word.  Then identifies valence shifters (default 4 words before and two words after)  Amplifiers are assigned +.8 and de-amplifiers weight is constrained to -1.  Lastly the sum is divided by the square root of the total number of words in the passage.</a:t>
            </a:r>
          </a:p>
        </p:txBody>
      </p:sp>
      <p:sp>
        <p:nvSpPr>
          <p:cNvPr id="16" name="TextBox 15"/>
          <p:cNvSpPr txBox="1"/>
          <p:nvPr/>
        </p:nvSpPr>
        <p:spPr>
          <a:xfrm>
            <a:off x="4754881" y="2155488"/>
            <a:ext cx="4063998" cy="3093154"/>
          </a:xfrm>
          <a:prstGeom prst="rect">
            <a:avLst/>
          </a:prstGeom>
          <a:noFill/>
        </p:spPr>
        <p:txBody>
          <a:bodyPr wrap="square" rtlCol="0">
            <a:spAutoFit/>
          </a:bodyPr>
          <a:lstStyle/>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1: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“love” was identified as positive.  The text has 5 words and so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(5) = .447</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2: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“good” was identified positively.  So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(4)=.5</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3: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“good” was found along with the amplifier “very”.  So (.8+1)/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(5)=.805</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4: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hard and like cancel each other out so the polarity is zero. 1-1/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(9)=0</a:t>
            </a:r>
          </a:p>
          <a:p>
            <a:pPr marL="111125" indent="-111125" defTabSz="457200">
              <a:buFont typeface="Arial"/>
              <a:buChar char="•"/>
            </a:pPr>
            <a:endPar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marL="111125" indent="-111125" defTabSz="457200">
              <a:buFont typeface="Arial"/>
              <a:buChar char="•"/>
            </a:pPr>
            <a:r>
              <a:rPr lang="en-US" sz="1500" u="sng"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 5: </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“hard” is -1/</a:t>
            </a:r>
            <a:r>
              <a:rPr lang="en-US" sz="15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sqrt</a:t>
            </a:r>
            <a:r>
              <a:rPr lang="en-US" sz="15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(4)=-.50</a:t>
            </a:r>
          </a:p>
        </p:txBody>
      </p:sp>
    </p:spTree>
    <p:extLst>
      <p:ext uri="{BB962C8B-B14F-4D97-AF65-F5344CB8AC3E}">
        <p14:creationId xmlns:p14="http://schemas.microsoft.com/office/powerpoint/2010/main" val="3975403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 reality sentiment is more complex.</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Arial Unicode MS" panose="020B0604020202020204" pitchFamily="34" charset="-128"/>
            </a:endParaRP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pic>
        <p:nvPicPr>
          <p:cNvPr id="13" name="Picture 12"/>
          <p:cNvPicPr>
            <a:picLocks noChangeAspect="1"/>
          </p:cNvPicPr>
          <p:nvPr/>
        </p:nvPicPr>
        <p:blipFill>
          <a:blip r:embed="rId2"/>
          <a:stretch>
            <a:fillRect/>
          </a:stretch>
        </p:blipFill>
        <p:spPr>
          <a:xfrm>
            <a:off x="4579156" y="1842324"/>
            <a:ext cx="4343400" cy="4404208"/>
          </a:xfrm>
          <a:prstGeom prst="rect">
            <a:avLst/>
          </a:prstGeom>
        </p:spPr>
      </p:pic>
      <p:sp>
        <p:nvSpPr>
          <p:cNvPr id="14" name="Rectangle 13"/>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u="sng" kern="1200" dirty="0" err="1">
                <a:solidFill>
                  <a:prstClr val="white"/>
                </a:solidFill>
                <a:latin typeface="Arial Unicode MS" panose="020B0604020202020204" pitchFamily="34" charset="-128"/>
                <a:cs typeface="Arial Unicode MS" panose="020B0604020202020204" pitchFamily="34" charset="-128"/>
              </a:rPr>
              <a:t>Plutchik’s</a:t>
            </a:r>
            <a:r>
              <a:rPr lang="en-US" sz="2400" u="sng" kern="1200" dirty="0">
                <a:solidFill>
                  <a:prstClr val="white"/>
                </a:solidFill>
                <a:latin typeface="Arial Unicode MS" panose="020B0604020202020204" pitchFamily="34" charset="-128"/>
                <a:cs typeface="Arial Unicode MS" panose="020B0604020202020204" pitchFamily="34" charset="-128"/>
              </a:rPr>
              <a:t> Wheel</a:t>
            </a:r>
          </a:p>
        </p:txBody>
      </p:sp>
      <p:pic>
        <p:nvPicPr>
          <p:cNvPr id="15" name="Picture 14"/>
          <p:cNvPicPr>
            <a:picLocks noChangeAspect="1"/>
          </p:cNvPicPr>
          <p:nvPr/>
        </p:nvPicPr>
        <p:blipFill>
          <a:blip r:embed="rId3"/>
          <a:stretch>
            <a:fillRect/>
          </a:stretch>
        </p:blipFill>
        <p:spPr>
          <a:xfrm>
            <a:off x="571386" y="2712600"/>
            <a:ext cx="3657600" cy="2708881"/>
          </a:xfrm>
          <a:prstGeom prst="rect">
            <a:avLst/>
          </a:prstGeom>
        </p:spPr>
      </p:pic>
      <p:sp>
        <p:nvSpPr>
          <p:cNvPr id="16" name="Rectangle 15"/>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400" b="1" u="sng" kern="1200" dirty="0">
                <a:solidFill>
                  <a:prstClr val="white"/>
                </a:solidFill>
                <a:latin typeface="Arial Unicode MS" panose="020B0604020202020204" pitchFamily="34" charset="-128"/>
                <a:cs typeface="Arial Unicode MS" panose="020B0604020202020204" pitchFamily="34" charset="-128"/>
              </a:rPr>
              <a:t>Many </a:t>
            </a:r>
            <a:r>
              <a:rPr lang="en-US" sz="2400" b="1" u="sng" kern="1200" dirty="0" err="1">
                <a:solidFill>
                  <a:prstClr val="white"/>
                </a:solidFill>
                <a:latin typeface="Arial Unicode MS" panose="020B0604020202020204" pitchFamily="34" charset="-128"/>
                <a:cs typeface="Arial Unicode MS" panose="020B0604020202020204" pitchFamily="34" charset="-128"/>
              </a:rPr>
              <a:t>Many</a:t>
            </a:r>
            <a:r>
              <a:rPr lang="en-US" sz="2400" b="1" u="sng" kern="1200" dirty="0">
                <a:solidFill>
                  <a:prstClr val="white"/>
                </a:solidFill>
                <a:latin typeface="Arial Unicode MS" panose="020B0604020202020204" pitchFamily="34" charset="-128"/>
                <a:cs typeface="Arial Unicode MS" panose="020B0604020202020204" pitchFamily="34" charset="-128"/>
              </a:rPr>
              <a:t> Emoji</a:t>
            </a:r>
          </a:p>
        </p:txBody>
      </p:sp>
    </p:spTree>
    <p:extLst>
      <p:ext uri="{BB962C8B-B14F-4D97-AF65-F5344CB8AC3E}">
        <p14:creationId xmlns:p14="http://schemas.microsoft.com/office/powerpoint/2010/main" val="3658722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4477" y="1640304"/>
            <a:ext cx="8479858"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defTabSz="457200">
              <a:buFont typeface="Arial" panose="020B0604020202020204" pitchFamily="34" charset="0"/>
              <a:buChar char="•"/>
            </a:pPr>
            <a:endParaRPr lang="en-US" sz="2000" b="1" kern="1200" dirty="0">
              <a:solidFill>
                <a:prstClr val="white"/>
              </a:solidFill>
              <a:latin typeface="Arial Unicode MS" panose="020B0604020202020204" pitchFamily="34" charset="-128"/>
            </a:endParaRPr>
          </a:p>
        </p:txBody>
      </p:sp>
      <p:sp>
        <p:nvSpPr>
          <p:cNvPr id="2" name="Title 1"/>
          <p:cNvSpPr>
            <a:spLocks noGrp="1"/>
          </p:cNvSpPr>
          <p:nvPr>
            <p:ph type="title"/>
          </p:nvPr>
        </p:nvSpPr>
        <p:spPr/>
        <p:txBody>
          <a:bodyPr>
            <a:normAutofit/>
          </a:bodyPr>
          <a:lstStyle/>
          <a:p>
            <a:r>
              <a:rPr lang="en-US" sz="3600" dirty="0" err="1"/>
              <a:t>Kanjoya’s</a:t>
            </a:r>
            <a:r>
              <a:rPr lang="en-US" sz="3600" dirty="0"/>
              <a:t> Experience Corpus</a:t>
            </a:r>
          </a:p>
        </p:txBody>
      </p:sp>
      <p:pic>
        <p:nvPicPr>
          <p:cNvPr id="9" name="Picture 8" descr="Screen Shot 2015-05-21 at 12.45.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457" y="1640303"/>
            <a:ext cx="5859087" cy="4364335"/>
          </a:xfrm>
          <a:prstGeom prst="rect">
            <a:avLst/>
          </a:prstGeom>
        </p:spPr>
      </p:pic>
    </p:spTree>
    <p:extLst>
      <p:ext uri="{BB962C8B-B14F-4D97-AF65-F5344CB8AC3E}">
        <p14:creationId xmlns:p14="http://schemas.microsoft.com/office/powerpoint/2010/main" val="38835969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51020" y="1021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pPr algn="l"/>
            <a:r>
              <a:rPr lang="en-US" sz="2000" b="1" dirty="0">
                <a:solidFill>
                  <a:srgbClr val="13705B"/>
                </a:solidFill>
                <a:latin typeface="Arial Unicode MS" panose="020B0604020202020204" pitchFamily="34" charset="-128"/>
                <a:cs typeface="Arial Unicode MS" panose="020B0604020202020204" pitchFamily="34" charset="-128"/>
              </a:rPr>
              <a:t>Sentiment the Tidy Way!</a:t>
            </a:r>
          </a:p>
        </p:txBody>
      </p:sp>
      <p:sp>
        <p:nvSpPr>
          <p:cNvPr id="4" name="TextBox 3"/>
          <p:cNvSpPr txBox="1"/>
          <p:nvPr/>
        </p:nvSpPr>
        <p:spPr>
          <a:xfrm>
            <a:off x="251020" y="1021080"/>
            <a:ext cx="4956806" cy="3293209"/>
          </a:xfrm>
          <a:prstGeom prst="rect">
            <a:avLst/>
          </a:prstGeom>
          <a:solidFill>
            <a:schemeClr val="bg1">
              <a:lumMod val="75000"/>
            </a:schemeClr>
          </a:solidFill>
        </p:spPr>
        <p:txBody>
          <a:bodyPr wrap="none" rtlCol="0">
            <a:spAutoFit/>
          </a:bodyPr>
          <a:lstStyle/>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##Tidy Sentiment Analysis</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data(sentiments)</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sentiments</a:t>
            </a: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#Add </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stopwords</a:t>
            </a:r>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custom.stopwords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data.frame</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(word=c('</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amp','beer</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a:p>
            <a:pPr defTabSz="457200"/>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lexicon='custom')</a:t>
            </a:r>
          </a:p>
          <a:p>
            <a:pPr defTabSz="457200"/>
            <a:endPar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defTabSz="457200"/>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&lt;-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rbind</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16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stop_words,custom.stopwords</a:t>
            </a:r>
            <a:r>
              <a:rPr lang="en-US" sz="16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pic>
        <p:nvPicPr>
          <p:cNvPr id="5" name="Picture 4"/>
          <p:cNvPicPr>
            <a:picLocks noChangeAspect="1"/>
          </p:cNvPicPr>
          <p:nvPr/>
        </p:nvPicPr>
        <p:blipFill>
          <a:blip r:embed="rId2"/>
          <a:stretch>
            <a:fillRect/>
          </a:stretch>
        </p:blipFill>
        <p:spPr>
          <a:xfrm>
            <a:off x="5407342" y="1021080"/>
            <a:ext cx="3114675" cy="2162175"/>
          </a:xfrm>
          <a:prstGeom prst="rect">
            <a:avLst/>
          </a:prstGeom>
        </p:spPr>
      </p:pic>
      <p:pic>
        <p:nvPicPr>
          <p:cNvPr id="6" name="Picture 5"/>
          <p:cNvPicPr>
            <a:picLocks noChangeAspect="1"/>
          </p:cNvPicPr>
          <p:nvPr/>
        </p:nvPicPr>
        <p:blipFill>
          <a:blip r:embed="rId3"/>
          <a:stretch>
            <a:fillRect/>
          </a:stretch>
        </p:blipFill>
        <p:spPr>
          <a:xfrm>
            <a:off x="5407342" y="3780472"/>
            <a:ext cx="2171700" cy="2162175"/>
          </a:xfrm>
          <a:prstGeom prst="rect">
            <a:avLst/>
          </a:prstGeom>
        </p:spPr>
      </p:pic>
      <p:cxnSp>
        <p:nvCxnSpPr>
          <p:cNvPr id="7" name="Straight Connector 6"/>
          <p:cNvCxnSpPr/>
          <p:nvPr/>
        </p:nvCxnSpPr>
        <p:spPr>
          <a:xfrm>
            <a:off x="529390" y="657726"/>
            <a:ext cx="8085221"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4981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51020" y="1021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pPr algn="l"/>
            <a:r>
              <a:rPr lang="en-US" sz="2000" b="1" dirty="0">
                <a:solidFill>
                  <a:srgbClr val="13705B"/>
                </a:solidFill>
                <a:latin typeface="Arial Unicode MS" panose="020B0604020202020204" pitchFamily="34" charset="-128"/>
                <a:cs typeface="Arial Unicode MS" panose="020B0604020202020204" pitchFamily="34" charset="-128"/>
              </a:rPr>
              <a:t>6_TidyText_Sentiment.R</a:t>
            </a:r>
          </a:p>
        </p:txBody>
      </p:sp>
      <p:pic>
        <p:nvPicPr>
          <p:cNvPr id="2" name="Picture 1"/>
          <p:cNvPicPr>
            <a:picLocks noChangeAspect="1"/>
          </p:cNvPicPr>
          <p:nvPr/>
        </p:nvPicPr>
        <p:blipFill>
          <a:blip r:embed="rId2"/>
          <a:stretch>
            <a:fillRect/>
          </a:stretch>
        </p:blipFill>
        <p:spPr>
          <a:xfrm>
            <a:off x="483785" y="830097"/>
            <a:ext cx="3181350" cy="2495550"/>
          </a:xfrm>
          <a:prstGeom prst="rect">
            <a:avLst/>
          </a:prstGeom>
        </p:spPr>
      </p:pic>
      <p:pic>
        <p:nvPicPr>
          <p:cNvPr id="7" name="Picture 6"/>
          <p:cNvPicPr>
            <a:picLocks noChangeAspect="1"/>
          </p:cNvPicPr>
          <p:nvPr/>
        </p:nvPicPr>
        <p:blipFill>
          <a:blip r:embed="rId3"/>
          <a:stretch>
            <a:fillRect/>
          </a:stretch>
        </p:blipFill>
        <p:spPr>
          <a:xfrm>
            <a:off x="5047397" y="828888"/>
            <a:ext cx="2133600" cy="2143125"/>
          </a:xfrm>
          <a:prstGeom prst="rect">
            <a:avLst/>
          </a:prstGeom>
        </p:spPr>
      </p:pic>
      <p:sp>
        <p:nvSpPr>
          <p:cNvPr id="8" name="Rectangle 7"/>
          <p:cNvSpPr/>
          <p:nvPr/>
        </p:nvSpPr>
        <p:spPr>
          <a:xfrm>
            <a:off x="450376" y="3643945"/>
            <a:ext cx="8516203" cy="914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Tidytext</a:t>
            </a:r>
            <a:r>
              <a:rPr lang="en-US" dirty="0"/>
              <a:t> is part of the tidy universe including </a:t>
            </a:r>
            <a:r>
              <a:rPr lang="en-US" dirty="0" err="1"/>
              <a:t>ggplot</a:t>
            </a:r>
            <a:r>
              <a:rPr lang="en-US" dirty="0"/>
              <a:t> and </a:t>
            </a:r>
            <a:r>
              <a:rPr lang="en-US" dirty="0" err="1"/>
              <a:t>dplyr</a:t>
            </a:r>
            <a:r>
              <a:rPr lang="en-US" dirty="0"/>
              <a:t>.  Code is structured so it is more easily read using the %&gt;%.   The data format is a </a:t>
            </a:r>
            <a:r>
              <a:rPr lang="en-US" dirty="0" err="1"/>
              <a:t>tibble</a:t>
            </a:r>
            <a:r>
              <a:rPr lang="en-US" dirty="0"/>
              <a:t> and is in “tidy” format (long form).</a:t>
            </a:r>
          </a:p>
        </p:txBody>
      </p:sp>
      <p:sp>
        <p:nvSpPr>
          <p:cNvPr id="9" name="Rectangle 1"/>
          <p:cNvSpPr>
            <a:spLocks noChangeArrowheads="1"/>
          </p:cNvSpPr>
          <p:nvPr/>
        </p:nvSpPr>
        <p:spPr bwMode="auto">
          <a:xfrm>
            <a:off x="1485480" y="4984490"/>
            <a:ext cx="6445995" cy="307777"/>
          </a:xfrm>
          <a:prstGeom prst="rect">
            <a:avLst/>
          </a:prstGeom>
          <a:solidFill>
            <a:schemeClr val="bg1">
              <a:lumMod val="85000"/>
            </a:schemeClr>
          </a:solid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mtcars</a:t>
            </a:r>
            <a:r>
              <a:rPr kumimoji="0" lang="en-US" altLang="en-US"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a:t>
            </a:r>
            <a:r>
              <a:rPr kumimoji="0" lang="en-US" altLang="en-US"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group_by</a:t>
            </a:r>
            <a:r>
              <a:rPr kumimoji="0" lang="en-US" altLang="en-US"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cyl</a:t>
            </a:r>
            <a:r>
              <a:rPr kumimoji="0" lang="en-US" altLang="en-US"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%&gt;% mutate(rank = </a:t>
            </a:r>
            <a:r>
              <a:rPr kumimoji="0" lang="en-US" altLang="en-US"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min_rank</a:t>
            </a:r>
            <a:r>
              <a:rPr kumimoji="0" lang="en-US" altLang="en-US"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a:t>
            </a:r>
            <a:r>
              <a:rPr kumimoji="0" lang="en-US" altLang="en-US" b="0"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desc</a:t>
            </a:r>
            <a:r>
              <a:rPr kumimoji="0" lang="en-US" altLang="en-US" b="0"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(mpg)))</a:t>
            </a:r>
            <a:endParaRPr kumimoji="0" lang="en-US" altLang="en-US" sz="36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endParaRPr>
          </a:p>
        </p:txBody>
      </p:sp>
      <p:sp>
        <p:nvSpPr>
          <p:cNvPr id="10" name="TextBox 9"/>
          <p:cNvSpPr txBox="1"/>
          <p:nvPr/>
        </p:nvSpPr>
        <p:spPr>
          <a:xfrm>
            <a:off x="707221" y="5718412"/>
            <a:ext cx="8002512" cy="30777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algn="ct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This reads as “Using the </a:t>
            </a:r>
            <a:r>
              <a:rPr lang="en-US" dirty="0" err="1"/>
              <a:t>mtcars</a:t>
            </a:r>
            <a:r>
              <a:rPr lang="en-US" dirty="0"/>
              <a:t> object then group by the </a:t>
            </a:r>
            <a:r>
              <a:rPr lang="en-US" dirty="0" err="1"/>
              <a:t>cyl</a:t>
            </a:r>
            <a:r>
              <a:rPr lang="en-US" dirty="0"/>
              <a:t> vector then mutate a new variable called rank.</a:t>
            </a:r>
          </a:p>
        </p:txBody>
      </p:sp>
      <p:cxnSp>
        <p:nvCxnSpPr>
          <p:cNvPr id="11" name="Straight Connector 10"/>
          <p:cNvCxnSpPr/>
          <p:nvPr/>
        </p:nvCxnSpPr>
        <p:spPr>
          <a:xfrm>
            <a:off x="529390" y="657726"/>
            <a:ext cx="8085221"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591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5"/>
          <p:cNvPicPr>
            <a:picLocks noChangeArrowheads="1"/>
          </p:cNvPicPr>
          <p:nvPr/>
        </p:nvPicPr>
        <p:blipFill rotWithShape="1">
          <a:blip r:embed="rId2" cstate="print">
            <a:extLst>
              <a:ext uri="{28A0092B-C50C-407E-A947-70E740481C1C}">
                <a14:useLocalDpi xmlns:a14="http://schemas.microsoft.com/office/drawing/2010/main" val="0"/>
              </a:ext>
            </a:extLst>
          </a:blip>
          <a:srcRect l="12725"/>
          <a:stretch/>
        </p:blipFill>
        <p:spPr bwMode="auto">
          <a:xfrm>
            <a:off x="3803514" y="2336599"/>
            <a:ext cx="4783274" cy="3421264"/>
          </a:xfrm>
          <a:prstGeom prst="rect">
            <a:avLst/>
          </a:prstGeom>
          <a:noFill/>
          <a:ln>
            <a:solidFill>
              <a:schemeClr val="tx1"/>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2"/>
          <p:cNvSpPr>
            <a:spLocks noGrp="1"/>
          </p:cNvSpPr>
          <p:nvPr>
            <p:ph type="body" sz="half" idx="2"/>
          </p:nvPr>
        </p:nvSpPr>
        <p:spPr>
          <a:xfrm>
            <a:off x="142875" y="2340291"/>
            <a:ext cx="3436144" cy="3074671"/>
          </a:xfrm>
        </p:spPr>
        <p:txBody>
          <a:bodyPr/>
          <a:lstStyle/>
          <a:p>
            <a:pPr marL="111125" indent="-111125" defTabSz="457200">
              <a:buFont typeface="Arial"/>
              <a:buChar char="•"/>
            </a:pPr>
            <a:r>
              <a:rPr lang="en-US" sz="1800" b="1" dirty="0">
                <a:latin typeface="+mj-lt"/>
                <a:ea typeface="Arial Unicode MS" panose="020B0604020202020204" pitchFamily="34" charset="-128"/>
                <a:cs typeface="Arial Unicode MS" panose="020B0604020202020204" pitchFamily="34" charset="-128"/>
              </a:rPr>
              <a:t>Extract new insights from text</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Let’s you drink from a fire hose of information</a:t>
            </a:r>
          </a:p>
          <a:p>
            <a:pPr marL="111125"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Language is hard; many unsolved problems</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Unstructured</a:t>
            </a:r>
          </a:p>
          <a:p>
            <a:pPr marL="509588" lvl="1" indent="-52388" defTabSz="457200">
              <a:buFont typeface="Arial"/>
              <a:buChar char="•"/>
            </a:pPr>
            <a:r>
              <a:rPr lang="en-US" sz="1800" dirty="0">
                <a:latin typeface="+mj-lt"/>
                <a:ea typeface="Arial Unicode MS" panose="020B0604020202020204" pitchFamily="34" charset="-128"/>
                <a:cs typeface="Arial Unicode MS" panose="020B0604020202020204" pitchFamily="34" charset="-128"/>
              </a:rPr>
              <a:t> Expression is individualistic</a:t>
            </a:r>
          </a:p>
          <a:p>
            <a:pPr marL="568325" lvl="1" indent="-111125" defTabSz="457200">
              <a:buFont typeface="Arial"/>
              <a:buChar char="•"/>
            </a:pPr>
            <a:r>
              <a:rPr lang="en-US" sz="1800" dirty="0">
                <a:latin typeface="+mj-lt"/>
                <a:ea typeface="Arial Unicode MS" panose="020B0604020202020204" pitchFamily="34" charset="-128"/>
                <a:cs typeface="Arial Unicode MS" panose="020B0604020202020204" pitchFamily="34" charset="-128"/>
              </a:rPr>
              <a:t>Multi-language/cultural implications</a:t>
            </a:r>
          </a:p>
          <a:p>
            <a:endParaRPr lang="en-US" dirty="0">
              <a:latin typeface="+mj-lt"/>
            </a:endParaRPr>
          </a:p>
        </p:txBody>
      </p:sp>
      <p:sp>
        <p:nvSpPr>
          <p:cNvPr id="4" name="Date Placeholder 3"/>
          <p:cNvSpPr>
            <a:spLocks noGrp="1"/>
          </p:cNvSpPr>
          <p:nvPr>
            <p:ph type="dt" sz="half" idx="10"/>
          </p:nvPr>
        </p:nvSpPr>
        <p:spPr/>
        <p:txBody>
          <a:bodyPr/>
          <a:lstStyle/>
          <a:p>
            <a:fld id="{4142EED6-FC16-45B9-B8C4-2BC5DBA88325}" type="datetime1">
              <a:rPr lang="en-US" smtClean="0"/>
              <a:t>7/16/2018</a:t>
            </a:fld>
            <a:endParaRPr lang="en-US"/>
          </a:p>
        </p:txBody>
      </p:sp>
      <p:sp>
        <p:nvSpPr>
          <p:cNvPr id="5" name="Slide Number Placeholder 4"/>
          <p:cNvSpPr>
            <a:spLocks noGrp="1"/>
          </p:cNvSpPr>
          <p:nvPr>
            <p:ph type="sldNum" sz="quarter" idx="12"/>
          </p:nvPr>
        </p:nvSpPr>
        <p:spPr/>
        <p:txBody>
          <a:bodyPr/>
          <a:lstStyle/>
          <a:p>
            <a:fld id="{37290FF7-652B-4475-AEAB-8B1A5D23AE09}" type="slidenum">
              <a:rPr lang="en-US" smtClean="0"/>
              <a:t>6</a:t>
            </a:fld>
            <a:endParaRPr lang="en-US"/>
          </a:p>
        </p:txBody>
      </p:sp>
      <p:sp>
        <p:nvSpPr>
          <p:cNvPr id="6" name="Title 5"/>
          <p:cNvSpPr>
            <a:spLocks noGrp="1"/>
          </p:cNvSpPr>
          <p:nvPr>
            <p:ph type="title"/>
          </p:nvPr>
        </p:nvSpPr>
        <p:spPr/>
        <p:txBody>
          <a:bodyPr/>
          <a:lstStyle/>
          <a:p>
            <a:r>
              <a:rPr lang="en-US" dirty="0"/>
              <a:t>What is Text Mining?</a:t>
            </a:r>
          </a:p>
        </p:txBody>
      </p:sp>
      <p:sp>
        <p:nvSpPr>
          <p:cNvPr id="7" name="Footer Placeholder 6"/>
          <p:cNvSpPr>
            <a:spLocks noGrp="1"/>
          </p:cNvSpPr>
          <p:nvPr>
            <p:ph type="ftr" sz="quarter" idx="3"/>
          </p:nvPr>
        </p:nvSpPr>
        <p:spPr/>
        <p:txBody>
          <a:bodyPr/>
          <a:lstStyle/>
          <a:p>
            <a:r>
              <a:rPr lang="en-US"/>
              <a:t>Kwartler CSCI S-96</a:t>
            </a:r>
            <a:endParaRPr lang="en-US" dirty="0"/>
          </a:p>
        </p:txBody>
      </p:sp>
      <p:sp>
        <p:nvSpPr>
          <p:cNvPr id="9" name="Rectangle 8"/>
          <p:cNvSpPr/>
          <p:nvPr/>
        </p:nvSpPr>
        <p:spPr>
          <a:xfrm>
            <a:off x="3814763" y="1785938"/>
            <a:ext cx="4772025"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After Text Mining</a:t>
            </a:r>
          </a:p>
        </p:txBody>
      </p:sp>
    </p:spTree>
    <p:extLst>
      <p:ext uri="{BB962C8B-B14F-4D97-AF65-F5344CB8AC3E}">
        <p14:creationId xmlns:p14="http://schemas.microsoft.com/office/powerpoint/2010/main" val="15939748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this is not a pi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720" y="1066074"/>
            <a:ext cx="6766561" cy="4725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4275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799" y="2988961"/>
            <a:ext cx="3381375" cy="523220"/>
          </a:xfrm>
          <a:prstGeom prst="rect">
            <a:avLst/>
          </a:prstGeom>
          <a:solidFill>
            <a:schemeClr val="bg1">
              <a:lumMod val="85000"/>
            </a:schemeClr>
          </a:solidFill>
        </p:spPr>
        <p:txBody>
          <a:bodyPr wrap="square">
            <a:spAutoFit/>
          </a:bodyPr>
          <a:lstStyle/>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anti_join</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stop_words</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p>
        </p:txBody>
      </p:sp>
      <p:sp>
        <p:nvSpPr>
          <p:cNvPr id="6" name="Rectangle 5"/>
          <p:cNvSpPr/>
          <p:nvPr/>
        </p:nvSpPr>
        <p:spPr>
          <a:xfrm>
            <a:off x="7243675" y="3163625"/>
            <a:ext cx="1197764" cy="369332"/>
          </a:xfrm>
          <a:prstGeom prst="rect">
            <a:avLst/>
          </a:prstGeom>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anti_join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7" name="TextBox 6"/>
          <p:cNvSpPr txBox="1"/>
          <p:nvPr/>
        </p:nvSpPr>
        <p:spPr>
          <a:xfrm>
            <a:off x="4627960" y="2619629"/>
            <a:ext cx="1479957"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Tweet words</a:t>
            </a:r>
          </a:p>
        </p:txBody>
      </p:sp>
      <p:sp>
        <p:nvSpPr>
          <p:cNvPr id="8" name="TextBox 7"/>
          <p:cNvSpPr txBox="1"/>
          <p:nvPr/>
        </p:nvSpPr>
        <p:spPr>
          <a:xfrm>
            <a:off x="5980510" y="2619629"/>
            <a:ext cx="1338828"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Stop words</a:t>
            </a:r>
          </a:p>
        </p:txBody>
      </p:sp>
      <p:sp>
        <p:nvSpPr>
          <p:cNvPr id="9" name="Rectangle 8"/>
          <p:cNvSpPr/>
          <p:nvPr/>
        </p:nvSpPr>
        <p:spPr>
          <a:xfrm>
            <a:off x="479105" y="5061154"/>
            <a:ext cx="3381375" cy="954107"/>
          </a:xfrm>
          <a:prstGeom prst="rect">
            <a:avLst/>
          </a:prstGeom>
          <a:solidFill>
            <a:schemeClr val="bg1">
              <a:lumMod val="85000"/>
            </a:schemeClr>
          </a:solidFill>
        </p:spPr>
        <p:txBody>
          <a:bodyPr wrap="square">
            <a:spAutoFit/>
          </a:bodyPr>
          <a:lstStyle/>
          <a:p>
            <a:pPr defTabSz="457200"/>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all.sentiment</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&lt;- </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all.tidy</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a:t>
            </a:r>
            <a:r>
              <a:rPr lang="en-US" u="sng"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inner_join</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nrc.lexicon</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  </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count(</a:t>
            </a:r>
            <a:r>
              <a:rPr lang="en-US" kern="1200" dirty="0" err="1">
                <a:solidFill>
                  <a:prstClr val="black"/>
                </a:solidFill>
                <a:latin typeface="Consolas" panose="020B0609020204030204" pitchFamily="49" charset="0"/>
                <a:ea typeface="Arial Unicode MS" panose="020B0604020202020204" pitchFamily="34" charset="-128"/>
                <a:cs typeface="Consolas" panose="020B0609020204030204" pitchFamily="49" charset="0"/>
              </a:rPr>
              <a:t>tweet,sentiment</a:t>
            </a:r>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%&gt;%</a:t>
            </a:r>
          </a:p>
          <a:p>
            <a:pPr defTabSz="457200"/>
            <a:r>
              <a:rPr lang="en-US"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  spread(tweet, n, fill = 0)</a:t>
            </a:r>
          </a:p>
        </p:txBody>
      </p:sp>
      <p:sp>
        <p:nvSpPr>
          <p:cNvPr id="12" name="TextBox 11"/>
          <p:cNvSpPr txBox="1"/>
          <p:nvPr/>
        </p:nvSpPr>
        <p:spPr>
          <a:xfrm>
            <a:off x="4432050" y="1317026"/>
            <a:ext cx="3364553" cy="923330"/>
          </a:xfrm>
          <a:prstGeom prst="rect">
            <a:avLst/>
          </a:prstGeom>
          <a:noFill/>
        </p:spPr>
        <p:txBody>
          <a:bodyPr wrap="squar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Forwards an object so the code is easy to understand &amp; concise.</a:t>
            </a:r>
          </a:p>
        </p:txBody>
      </p:sp>
      <p:grpSp>
        <p:nvGrpSpPr>
          <p:cNvPr id="13" name="Group 12"/>
          <p:cNvGrpSpPr/>
          <p:nvPr/>
        </p:nvGrpSpPr>
        <p:grpSpPr>
          <a:xfrm>
            <a:off x="1073466" y="914400"/>
            <a:ext cx="2005677" cy="1127136"/>
            <a:chOff x="1073466" y="914400"/>
            <a:chExt cx="2005677" cy="1127136"/>
          </a:xfrm>
        </p:grpSpPr>
        <p:sp>
          <p:nvSpPr>
            <p:cNvPr id="11" name="Rectangle 10"/>
            <p:cNvSpPr/>
            <p:nvPr/>
          </p:nvSpPr>
          <p:spPr>
            <a:xfrm>
              <a:off x="1149128" y="1333650"/>
              <a:ext cx="1720215" cy="707886"/>
            </a:xfrm>
            <a:prstGeom prst="rect">
              <a:avLst/>
            </a:prstGeom>
            <a:solidFill>
              <a:schemeClr val="bg1">
                <a:lumMod val="85000"/>
              </a:schemeClr>
            </a:solidFill>
          </p:spPr>
          <p:txBody>
            <a:bodyPr wrap="square">
              <a:spAutoFit/>
            </a:bodyPr>
            <a:lstStyle/>
            <a:p>
              <a:pPr algn="ctr" defTabSz="457200"/>
              <a:r>
                <a:rPr lang="en-US" sz="4000" kern="1200" dirty="0">
                  <a:solidFill>
                    <a:prstClr val="black"/>
                  </a:solidFill>
                  <a:latin typeface="Consolas" panose="020B0609020204030204" pitchFamily="49" charset="0"/>
                  <a:ea typeface="Arial Unicode MS" panose="020B0604020202020204" pitchFamily="34" charset="-128"/>
                  <a:cs typeface="Consolas" panose="020B0609020204030204" pitchFamily="49" charset="0"/>
                </a:rPr>
                <a:t>%&gt;%</a:t>
              </a:r>
            </a:p>
          </p:txBody>
        </p:sp>
        <p:sp>
          <p:nvSpPr>
            <p:cNvPr id="10" name="TextBox 9"/>
            <p:cNvSpPr txBox="1"/>
            <p:nvPr/>
          </p:nvSpPr>
          <p:spPr>
            <a:xfrm>
              <a:off x="1073466" y="914400"/>
              <a:ext cx="2005677" cy="369332"/>
            </a:xfrm>
            <a:prstGeom prst="rect">
              <a:avLst/>
            </a:prstGeom>
            <a:noFill/>
          </p:spPr>
          <p:txBody>
            <a:bodyPr wrap="none" rtlCol="0">
              <a:spAutoFit/>
            </a:bodyPr>
            <a:lstStyle/>
            <a:p>
              <a:pPr defTabSz="457200"/>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The pipe operator</a:t>
              </a:r>
            </a:p>
          </p:txBody>
        </p:sp>
      </p:grpSp>
      <p:sp>
        <p:nvSpPr>
          <p:cNvPr id="14" name="Title 1"/>
          <p:cNvSpPr txBox="1">
            <a:spLocks/>
          </p:cNvSpPr>
          <p:nvPr/>
        </p:nvSpPr>
        <p:spPr>
          <a:xfrm>
            <a:off x="251020" y="1021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pPr algn="l"/>
            <a:r>
              <a:rPr lang="en-US" sz="2000" b="1" dirty="0">
                <a:solidFill>
                  <a:srgbClr val="13705B"/>
                </a:solidFill>
                <a:latin typeface="Arial Unicode MS" panose="020B0604020202020204" pitchFamily="34" charset="-128"/>
                <a:cs typeface="Arial Unicode MS" panose="020B0604020202020204" pitchFamily="34" charset="-128"/>
              </a:rPr>
              <a:t>6_TidyText_Sentiment.R</a:t>
            </a:r>
          </a:p>
        </p:txBody>
      </p:sp>
      <p:cxnSp>
        <p:nvCxnSpPr>
          <p:cNvPr id="16" name="Straight Connector 15"/>
          <p:cNvCxnSpPr/>
          <p:nvPr/>
        </p:nvCxnSpPr>
        <p:spPr>
          <a:xfrm>
            <a:off x="1920240" y="2225040"/>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920240" y="4404360"/>
            <a:ext cx="5303520" cy="0"/>
          </a:xfrm>
          <a:prstGeom prst="line">
            <a:avLst/>
          </a:prstGeom>
          <a:effectLst/>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144231" y="4876800"/>
            <a:ext cx="1467580" cy="976313"/>
            <a:chOff x="6515101" y="2824163"/>
            <a:chExt cx="1123950" cy="747712"/>
          </a:xfrm>
        </p:grpSpPr>
        <p:sp>
          <p:nvSpPr>
            <p:cNvPr id="28" name="Freeform 27"/>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29" name="Freeform 28"/>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30" name="Freeform 29"/>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25" name="Rectangle 24"/>
          <p:cNvSpPr/>
          <p:nvPr/>
        </p:nvSpPr>
        <p:spPr>
          <a:xfrm>
            <a:off x="7180357" y="5061154"/>
            <a:ext cx="1338828" cy="369332"/>
          </a:xfrm>
          <a:prstGeom prst="rect">
            <a:avLst/>
          </a:prstGeom>
        </p:spPr>
        <p:txBody>
          <a:bodyPr wrap="none">
            <a:spAutoFit/>
          </a:bodyPr>
          <a:lstStyle/>
          <a:p>
            <a:pPr defTabSz="457200"/>
            <a:r>
              <a:rPr lang="en-US" sz="1800" kern="1200" dirty="0" err="1">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inner_join</a:t>
            </a:r>
            <a:r>
              <a:rPr lang="en-US" sz="1800"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sp>
        <p:nvSpPr>
          <p:cNvPr id="26" name="TextBox 25"/>
          <p:cNvSpPr txBox="1"/>
          <p:nvPr/>
        </p:nvSpPr>
        <p:spPr>
          <a:xfrm>
            <a:off x="5820720" y="4607854"/>
            <a:ext cx="1768805" cy="307777"/>
          </a:xfrm>
          <a:prstGeom prst="rect">
            <a:avLst/>
          </a:prstGeom>
          <a:noFill/>
        </p:spPr>
        <p:txBody>
          <a:bodyPr wrap="square" rtlCol="0">
            <a:spAutoFit/>
          </a:bodyPr>
          <a:lstStyle/>
          <a:p>
            <a:pPr defTabSz="457200"/>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Sentiment words</a:t>
            </a:r>
          </a:p>
        </p:txBody>
      </p:sp>
      <p:sp>
        <p:nvSpPr>
          <p:cNvPr id="27" name="TextBox 26"/>
          <p:cNvSpPr txBox="1"/>
          <p:nvPr/>
        </p:nvSpPr>
        <p:spPr>
          <a:xfrm>
            <a:off x="5183882" y="4607854"/>
            <a:ext cx="473206" cy="307777"/>
          </a:xfrm>
          <a:prstGeom prst="rect">
            <a:avLst/>
          </a:prstGeom>
          <a:noFill/>
        </p:spPr>
        <p:txBody>
          <a:bodyPr wrap="none" rtlCol="0">
            <a:spAutoFit/>
          </a:bodyPr>
          <a:lstStyle/>
          <a:p>
            <a:pPr defTabSz="457200"/>
            <a:r>
              <a:rPr lang="en-US" kern="1200" dirty="0">
                <a:solidFill>
                  <a:prstClr val="black"/>
                </a:solidFill>
                <a:latin typeface="Arial Unicode MS" panose="020B0604020202020204" pitchFamily="34" charset="-128"/>
                <a:ea typeface="Arial Unicode MS" panose="020B0604020202020204" pitchFamily="34" charset="-128"/>
                <a:cs typeface="Arial Unicode MS" panose="020B0604020202020204" pitchFamily="34" charset="-128"/>
              </a:rPr>
              <a:t>text</a:t>
            </a:r>
          </a:p>
        </p:txBody>
      </p:sp>
      <p:grpSp>
        <p:nvGrpSpPr>
          <p:cNvPr id="31" name="Group 30"/>
          <p:cNvGrpSpPr/>
          <p:nvPr/>
        </p:nvGrpSpPr>
        <p:grpSpPr>
          <a:xfrm>
            <a:off x="5144231" y="2988961"/>
            <a:ext cx="1467580" cy="976313"/>
            <a:chOff x="6515101" y="2824163"/>
            <a:chExt cx="1123950" cy="747712"/>
          </a:xfrm>
        </p:grpSpPr>
        <p:sp>
          <p:nvSpPr>
            <p:cNvPr id="32" name="Freeform 31"/>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33" name="Freeform 32"/>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34" name="Freeform 33"/>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cxnSp>
        <p:nvCxnSpPr>
          <p:cNvPr id="35" name="Straight Connector 34"/>
          <p:cNvCxnSpPr/>
          <p:nvPr/>
        </p:nvCxnSpPr>
        <p:spPr>
          <a:xfrm>
            <a:off x="529390" y="657726"/>
            <a:ext cx="8085221"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60744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5439" y="1456029"/>
            <a:ext cx="4572000" cy="3970318"/>
          </a:xfrm>
          <a:prstGeom prst="rect">
            <a:avLst/>
          </a:prstGeom>
          <a:solidFill>
            <a:schemeClr val="bg1">
              <a:lumMod val="85000"/>
            </a:schemeClr>
          </a:solidFill>
        </p:spPr>
        <p:txBody>
          <a:bodyPr>
            <a:spAutoFit/>
          </a:bodyPr>
          <a:lstStyle/>
          <a:p>
            <a:r>
              <a:rPr lang="en-US" dirty="0">
                <a:latin typeface="Consolas" panose="020B0609020204030204" pitchFamily="49" charset="0"/>
                <a:cs typeface="Consolas" panose="020B0609020204030204" pitchFamily="49" charset="0"/>
              </a:rPr>
              <a:t># DTM</a:t>
            </a:r>
          </a:p>
          <a:p>
            <a:r>
              <a:rPr lang="en-US" dirty="0" err="1">
                <a:latin typeface="Consolas" panose="020B0609020204030204" pitchFamily="49" charset="0"/>
                <a:cs typeface="Consolas" panose="020B0609020204030204" pitchFamily="49" charset="0"/>
              </a:rPr>
              <a:t>txtDTM</a:t>
            </a:r>
            <a:r>
              <a:rPr lang="en-US" dirty="0">
                <a:latin typeface="Consolas" panose="020B0609020204030204" pitchFamily="49" charset="0"/>
                <a:cs typeface="Consolas" panose="020B0609020204030204" pitchFamily="49" charset="0"/>
              </a:rPr>
              <a:t>&lt;-</a:t>
            </a:r>
            <a:r>
              <a:rPr lang="en-US" dirty="0" err="1">
                <a:latin typeface="Consolas" panose="020B0609020204030204" pitchFamily="49" charset="0"/>
                <a:cs typeface="Consolas" panose="020B0609020204030204" pitchFamily="49" charset="0"/>
              </a:rPr>
              <a:t>DocumentTermMatrix</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txtCorpus</a:t>
            </a:r>
            <a:r>
              <a:rPr lang="en-US" dirty="0">
                <a:latin typeface="Consolas" panose="020B0609020204030204" pitchFamily="49" charset="0"/>
                <a:cs typeface="Consolas" panose="020B0609020204030204" pitchFamily="49" charset="0"/>
              </a:rPr>
              <a:t>)</a:t>
            </a:r>
          </a:p>
          <a:p>
            <a:r>
              <a:rPr lang="en-US" dirty="0" err="1">
                <a:latin typeface="Consolas" panose="020B0609020204030204" pitchFamily="49" charset="0"/>
                <a:cs typeface="Consolas" panose="020B0609020204030204" pitchFamily="49" charset="0"/>
              </a:rPr>
              <a:t>txtDTM</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dim(</a:t>
            </a:r>
            <a:r>
              <a:rPr lang="en-US" dirty="0" err="1">
                <a:latin typeface="Consolas" panose="020B0609020204030204" pitchFamily="49" charset="0"/>
                <a:cs typeface="Consolas" panose="020B0609020204030204" pitchFamily="49" charset="0"/>
              </a:rPr>
              <a:t>txtDTM</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Tidy</a:t>
            </a:r>
          </a:p>
          <a:p>
            <a:r>
              <a:rPr lang="en-US" dirty="0" err="1">
                <a:latin typeface="Consolas" panose="020B0609020204030204" pitchFamily="49" charset="0"/>
                <a:cs typeface="Consolas" panose="020B0609020204030204" pitchFamily="49" charset="0"/>
              </a:rPr>
              <a:t>tidyCorp</a:t>
            </a:r>
            <a:r>
              <a:rPr lang="en-US" dirty="0">
                <a:latin typeface="Consolas" panose="020B0609020204030204" pitchFamily="49" charset="0"/>
                <a:cs typeface="Consolas" panose="020B0609020204030204" pitchFamily="49" charset="0"/>
              </a:rPr>
              <a:t>&lt;-tidy(</a:t>
            </a:r>
            <a:r>
              <a:rPr lang="en-US" dirty="0" err="1">
                <a:latin typeface="Consolas" panose="020B0609020204030204" pitchFamily="49" charset="0"/>
                <a:cs typeface="Consolas" panose="020B0609020204030204" pitchFamily="49" charset="0"/>
              </a:rPr>
              <a:t>txtDTM</a:t>
            </a:r>
            <a:r>
              <a:rPr lang="en-US" dirty="0">
                <a:latin typeface="Consolas" panose="020B0609020204030204" pitchFamily="49" charset="0"/>
                <a:cs typeface="Consolas" panose="020B0609020204030204" pitchFamily="49" charset="0"/>
              </a:rPr>
              <a:t>)</a:t>
            </a:r>
          </a:p>
          <a:p>
            <a:r>
              <a:rPr lang="en-US" dirty="0" err="1">
                <a:latin typeface="Consolas" panose="020B0609020204030204" pitchFamily="49" charset="0"/>
                <a:cs typeface="Consolas" panose="020B0609020204030204" pitchFamily="49" charset="0"/>
              </a:rPr>
              <a:t>tidyCorp</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dim(</a:t>
            </a:r>
            <a:r>
              <a:rPr lang="en-US" dirty="0" err="1">
                <a:latin typeface="Consolas" panose="020B0609020204030204" pitchFamily="49" charset="0"/>
                <a:cs typeface="Consolas" panose="020B0609020204030204" pitchFamily="49" charset="0"/>
              </a:rPr>
              <a:t>tidyCorp</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Get </a:t>
            </a:r>
            <a:r>
              <a:rPr lang="en-US" dirty="0" err="1">
                <a:latin typeface="Consolas" panose="020B0609020204030204" pitchFamily="49" charset="0"/>
                <a:cs typeface="Consolas" panose="020B0609020204030204" pitchFamily="49" charset="0"/>
              </a:rPr>
              <a:t>bing</a:t>
            </a:r>
            <a:r>
              <a:rPr lang="en-US" dirty="0">
                <a:latin typeface="Consolas" panose="020B0609020204030204" pitchFamily="49" charset="0"/>
                <a:cs typeface="Consolas" panose="020B0609020204030204" pitchFamily="49" charset="0"/>
              </a:rPr>
              <a:t> lexicon</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afinn</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bing</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nrc</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loughran</a:t>
            </a:r>
            <a:r>
              <a:rPr lang="en-US" dirty="0">
                <a:latin typeface="Consolas" panose="020B0609020204030204" pitchFamily="49" charset="0"/>
                <a:cs typeface="Consolas" panose="020B0609020204030204" pitchFamily="49" charset="0"/>
              </a:rPr>
              <a:t>"</a:t>
            </a:r>
          </a:p>
          <a:p>
            <a:r>
              <a:rPr lang="en-US" dirty="0" err="1">
                <a:latin typeface="Consolas" panose="020B0609020204030204" pitchFamily="49" charset="0"/>
                <a:cs typeface="Consolas" panose="020B0609020204030204" pitchFamily="49" charset="0"/>
              </a:rPr>
              <a:t>bing</a:t>
            </a:r>
            <a:r>
              <a:rPr lang="en-US" dirty="0">
                <a:latin typeface="Consolas" panose="020B0609020204030204" pitchFamily="49" charset="0"/>
                <a:cs typeface="Consolas" panose="020B0609020204030204" pitchFamily="49" charset="0"/>
              </a:rPr>
              <a:t>&lt;-</a:t>
            </a:r>
            <a:r>
              <a:rPr lang="en-US" dirty="0" err="1">
                <a:latin typeface="Consolas" panose="020B0609020204030204" pitchFamily="49" charset="0"/>
                <a:cs typeface="Consolas" panose="020B0609020204030204" pitchFamily="49" charset="0"/>
              </a:rPr>
              <a:t>get_sentiments</a:t>
            </a:r>
            <a:r>
              <a:rPr lang="en-US" dirty="0">
                <a:latin typeface="Consolas" panose="020B0609020204030204" pitchFamily="49" charset="0"/>
                <a:cs typeface="Consolas" panose="020B0609020204030204" pitchFamily="49" charset="0"/>
              </a:rPr>
              <a:t>(lexicon = c("</a:t>
            </a:r>
            <a:r>
              <a:rPr lang="en-US" dirty="0" err="1">
                <a:latin typeface="Consolas" panose="020B0609020204030204" pitchFamily="49" charset="0"/>
                <a:cs typeface="Consolas" panose="020B0609020204030204" pitchFamily="49" charset="0"/>
              </a:rPr>
              <a:t>bing</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head(</a:t>
            </a:r>
            <a:r>
              <a:rPr lang="en-US" dirty="0" err="1">
                <a:latin typeface="Consolas" panose="020B0609020204030204" pitchFamily="49" charset="0"/>
                <a:cs typeface="Consolas" panose="020B0609020204030204" pitchFamily="49" charset="0"/>
              </a:rPr>
              <a:t>bing</a:t>
            </a:r>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Perform Inner Join</a:t>
            </a:r>
          </a:p>
          <a:p>
            <a:r>
              <a:rPr lang="en-US" dirty="0" err="1">
                <a:latin typeface="Consolas" panose="020B0609020204030204" pitchFamily="49" charset="0"/>
                <a:cs typeface="Consolas" panose="020B0609020204030204" pitchFamily="49" charset="0"/>
              </a:rPr>
              <a:t>bingSent</a:t>
            </a:r>
            <a:r>
              <a:rPr lang="en-US" dirty="0">
                <a:latin typeface="Consolas" panose="020B0609020204030204" pitchFamily="49" charset="0"/>
                <a:cs typeface="Consolas" panose="020B0609020204030204" pitchFamily="49" charset="0"/>
              </a:rPr>
              <a:t>&lt;-</a:t>
            </a:r>
            <a:r>
              <a:rPr lang="en-US" dirty="0" err="1">
                <a:latin typeface="Consolas" panose="020B0609020204030204" pitchFamily="49" charset="0"/>
                <a:cs typeface="Consolas" panose="020B0609020204030204" pitchFamily="49" charset="0"/>
              </a:rPr>
              <a:t>inner_join</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tidyCorp,bing</a:t>
            </a:r>
            <a:r>
              <a:rPr lang="en-US" dirty="0">
                <a:latin typeface="Consolas" panose="020B0609020204030204" pitchFamily="49" charset="0"/>
                <a:cs typeface="Consolas" panose="020B0609020204030204" pitchFamily="49" charset="0"/>
              </a:rPr>
              <a:t>, by=c('term'='word'))</a:t>
            </a:r>
          </a:p>
        </p:txBody>
      </p:sp>
      <p:sp>
        <p:nvSpPr>
          <p:cNvPr id="4" name="TextBox 3"/>
          <p:cNvSpPr txBox="1"/>
          <p:nvPr/>
        </p:nvSpPr>
        <p:spPr>
          <a:xfrm>
            <a:off x="5420436" y="1637731"/>
            <a:ext cx="2361544" cy="307777"/>
          </a:xfrm>
          <a:prstGeom prst="rect">
            <a:avLst/>
          </a:prstGeom>
          <a:solidFill>
            <a:schemeClr val="accent6"/>
          </a:solidFill>
        </p:spPr>
        <p:txBody>
          <a:bodyPr wrap="none" rtlCol="0">
            <a:spAutoFit/>
          </a:bodyPr>
          <a:lstStyle/>
          <a:p>
            <a:r>
              <a:rPr lang="en-US" dirty="0">
                <a:solidFill>
                  <a:schemeClr val="bg1"/>
                </a:solidFill>
              </a:rPr>
              <a:t>DTM is from the “tm” library</a:t>
            </a:r>
          </a:p>
        </p:txBody>
      </p:sp>
      <p:cxnSp>
        <p:nvCxnSpPr>
          <p:cNvPr id="6" name="Straight Arrow Connector 5"/>
          <p:cNvCxnSpPr/>
          <p:nvPr/>
        </p:nvCxnSpPr>
        <p:spPr>
          <a:xfrm>
            <a:off x="4271749" y="1801504"/>
            <a:ext cx="1037230" cy="1364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920621" y="2893325"/>
            <a:ext cx="2402006" cy="1364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420436" y="2690883"/>
            <a:ext cx="2792752" cy="307777"/>
          </a:xfrm>
          <a:prstGeom prst="rect">
            <a:avLst/>
          </a:prstGeom>
          <a:solidFill>
            <a:schemeClr val="accent6"/>
          </a:solidFill>
        </p:spPr>
        <p:txBody>
          <a:bodyPr wrap="none" rtlCol="0">
            <a:spAutoFit/>
          </a:bodyPr>
          <a:lstStyle/>
          <a:p>
            <a:r>
              <a:rPr lang="en-US" dirty="0">
                <a:solidFill>
                  <a:schemeClr val="bg1"/>
                </a:solidFill>
              </a:rPr>
              <a:t>Easy way to make it into a </a:t>
            </a:r>
            <a:r>
              <a:rPr lang="en-US" dirty="0" err="1">
                <a:solidFill>
                  <a:schemeClr val="bg1"/>
                </a:solidFill>
              </a:rPr>
              <a:t>tibble</a:t>
            </a:r>
            <a:r>
              <a:rPr lang="en-US" dirty="0">
                <a:solidFill>
                  <a:schemeClr val="bg1"/>
                </a:solidFill>
              </a:rPr>
              <a:t>.</a:t>
            </a:r>
          </a:p>
        </p:txBody>
      </p:sp>
      <p:grpSp>
        <p:nvGrpSpPr>
          <p:cNvPr id="11" name="Group 10"/>
          <p:cNvGrpSpPr/>
          <p:nvPr/>
        </p:nvGrpSpPr>
        <p:grpSpPr>
          <a:xfrm>
            <a:off x="6017688" y="4344537"/>
            <a:ext cx="1467580" cy="976313"/>
            <a:chOff x="6515101" y="2824163"/>
            <a:chExt cx="1123950" cy="747712"/>
          </a:xfrm>
        </p:grpSpPr>
        <p:sp>
          <p:nvSpPr>
            <p:cNvPr id="12" name="Freeform 11"/>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4" name="Freeform 13"/>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15" name="TextBox 14"/>
          <p:cNvSpPr txBox="1"/>
          <p:nvPr/>
        </p:nvSpPr>
        <p:spPr>
          <a:xfrm>
            <a:off x="5131557" y="4678805"/>
            <a:ext cx="1359668" cy="307777"/>
          </a:xfrm>
          <a:prstGeom prst="rect">
            <a:avLst/>
          </a:prstGeom>
          <a:noFill/>
        </p:spPr>
        <p:txBody>
          <a:bodyPr wrap="none" rtlCol="0">
            <a:spAutoFit/>
          </a:bodyPr>
          <a:lstStyle/>
          <a:p>
            <a:r>
              <a:rPr lang="en-US" dirty="0" err="1"/>
              <a:t>Weeknd</a:t>
            </a:r>
            <a:r>
              <a:rPr lang="en-US" dirty="0"/>
              <a:t> Lyrics</a:t>
            </a:r>
          </a:p>
        </p:txBody>
      </p:sp>
      <p:sp>
        <p:nvSpPr>
          <p:cNvPr id="16" name="TextBox 15"/>
          <p:cNvSpPr txBox="1"/>
          <p:nvPr/>
        </p:nvSpPr>
        <p:spPr>
          <a:xfrm>
            <a:off x="7126404" y="4678805"/>
            <a:ext cx="1210588" cy="307777"/>
          </a:xfrm>
          <a:prstGeom prst="rect">
            <a:avLst/>
          </a:prstGeom>
          <a:noFill/>
        </p:spPr>
        <p:txBody>
          <a:bodyPr wrap="none" rtlCol="0">
            <a:spAutoFit/>
          </a:bodyPr>
          <a:lstStyle/>
          <a:p>
            <a:r>
              <a:rPr lang="en-US" dirty="0"/>
              <a:t>Bing Lexicon</a:t>
            </a:r>
          </a:p>
        </p:txBody>
      </p:sp>
      <p:cxnSp>
        <p:nvCxnSpPr>
          <p:cNvPr id="18" name="Straight Connector 17"/>
          <p:cNvCxnSpPr/>
          <p:nvPr/>
        </p:nvCxnSpPr>
        <p:spPr>
          <a:xfrm>
            <a:off x="529390" y="657726"/>
            <a:ext cx="8085221"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9" name="Title 1"/>
          <p:cNvSpPr txBox="1">
            <a:spLocks/>
          </p:cNvSpPr>
          <p:nvPr/>
        </p:nvSpPr>
        <p:spPr>
          <a:xfrm>
            <a:off x="251020" y="1021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pPr algn="l"/>
            <a:r>
              <a:rPr lang="en-US" sz="2000" b="1" dirty="0">
                <a:solidFill>
                  <a:srgbClr val="13705B"/>
                </a:solidFill>
                <a:latin typeface="Arial Unicode MS" panose="020B0604020202020204" pitchFamily="34" charset="-128"/>
                <a:cs typeface="Arial Unicode MS" panose="020B0604020202020204" pitchFamily="34" charset="-128"/>
              </a:rPr>
              <a:t>6_TidyText_Sentiment.R</a:t>
            </a:r>
          </a:p>
        </p:txBody>
      </p:sp>
    </p:spTree>
    <p:extLst>
      <p:ext uri="{BB962C8B-B14F-4D97-AF65-F5344CB8AC3E}">
        <p14:creationId xmlns:p14="http://schemas.microsoft.com/office/powerpoint/2010/main" val="2624120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1833" y="3016156"/>
            <a:ext cx="6460423" cy="307777"/>
          </a:xfrm>
          <a:prstGeom prst="rect">
            <a:avLst/>
          </a:prstGeom>
          <a:solidFill>
            <a:schemeClr val="accent6"/>
          </a:solidFill>
        </p:spPr>
        <p:txBody>
          <a:bodyPr wrap="none" rtlCol="0">
            <a:spAutoFit/>
          </a:bodyPr>
          <a:lstStyle/>
          <a:p>
            <a:r>
              <a:rPr lang="en-US" dirty="0">
                <a:solidFill>
                  <a:schemeClr val="bg1"/>
                </a:solidFill>
              </a:rPr>
              <a:t>The polarity function from </a:t>
            </a:r>
            <a:r>
              <a:rPr lang="en-US" dirty="0" err="1">
                <a:solidFill>
                  <a:schemeClr val="bg1"/>
                </a:solidFill>
              </a:rPr>
              <a:t>qdap</a:t>
            </a:r>
            <a:r>
              <a:rPr lang="en-US" dirty="0">
                <a:solidFill>
                  <a:schemeClr val="bg1"/>
                </a:solidFill>
              </a:rPr>
              <a:t> and the </a:t>
            </a:r>
            <a:r>
              <a:rPr lang="en-US" dirty="0" err="1">
                <a:solidFill>
                  <a:schemeClr val="bg1"/>
                </a:solidFill>
              </a:rPr>
              <a:t>inner_join</a:t>
            </a:r>
            <a:r>
              <a:rPr lang="en-US" dirty="0">
                <a:solidFill>
                  <a:schemeClr val="bg1"/>
                </a:solidFill>
              </a:rPr>
              <a:t> show similar negative results.</a:t>
            </a:r>
          </a:p>
        </p:txBody>
      </p:sp>
      <p:grpSp>
        <p:nvGrpSpPr>
          <p:cNvPr id="7" name="Group 6"/>
          <p:cNvGrpSpPr/>
          <p:nvPr/>
        </p:nvGrpSpPr>
        <p:grpSpPr>
          <a:xfrm>
            <a:off x="2969283" y="4344537"/>
            <a:ext cx="3205435" cy="976313"/>
            <a:chOff x="5131557" y="4344537"/>
            <a:chExt cx="3205435" cy="976313"/>
          </a:xfrm>
        </p:grpSpPr>
        <p:grpSp>
          <p:nvGrpSpPr>
            <p:cNvPr id="11" name="Group 10"/>
            <p:cNvGrpSpPr/>
            <p:nvPr/>
          </p:nvGrpSpPr>
          <p:grpSpPr>
            <a:xfrm>
              <a:off x="6017688" y="4344537"/>
              <a:ext cx="1467580" cy="976313"/>
              <a:chOff x="6515101" y="2824163"/>
              <a:chExt cx="1123950" cy="747712"/>
            </a:xfrm>
          </p:grpSpPr>
          <p:sp>
            <p:nvSpPr>
              <p:cNvPr id="12" name="Freeform 11"/>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4" name="Freeform 13"/>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15" name="TextBox 14"/>
            <p:cNvSpPr txBox="1"/>
            <p:nvPr/>
          </p:nvSpPr>
          <p:spPr>
            <a:xfrm>
              <a:off x="5131557" y="4678805"/>
              <a:ext cx="1359668" cy="307777"/>
            </a:xfrm>
            <a:prstGeom prst="rect">
              <a:avLst/>
            </a:prstGeom>
            <a:noFill/>
          </p:spPr>
          <p:txBody>
            <a:bodyPr wrap="none" rtlCol="0">
              <a:spAutoFit/>
            </a:bodyPr>
            <a:lstStyle/>
            <a:p>
              <a:r>
                <a:rPr lang="en-US" dirty="0" err="1"/>
                <a:t>Weeknd</a:t>
              </a:r>
              <a:r>
                <a:rPr lang="en-US" dirty="0"/>
                <a:t> Lyrics</a:t>
              </a:r>
            </a:p>
          </p:txBody>
        </p:sp>
        <p:sp>
          <p:nvSpPr>
            <p:cNvPr id="16" name="TextBox 15"/>
            <p:cNvSpPr txBox="1"/>
            <p:nvPr/>
          </p:nvSpPr>
          <p:spPr>
            <a:xfrm>
              <a:off x="7126404" y="4678805"/>
              <a:ext cx="1210588" cy="307777"/>
            </a:xfrm>
            <a:prstGeom prst="rect">
              <a:avLst/>
            </a:prstGeom>
            <a:noFill/>
          </p:spPr>
          <p:txBody>
            <a:bodyPr wrap="none" rtlCol="0">
              <a:spAutoFit/>
            </a:bodyPr>
            <a:lstStyle/>
            <a:p>
              <a:r>
                <a:rPr lang="en-US" dirty="0"/>
                <a:t>Bing Lexicon</a:t>
              </a:r>
            </a:p>
          </p:txBody>
        </p:sp>
      </p:grpSp>
      <p:pic>
        <p:nvPicPr>
          <p:cNvPr id="5" name="Picture 4"/>
          <p:cNvPicPr>
            <a:picLocks noChangeAspect="1"/>
          </p:cNvPicPr>
          <p:nvPr/>
        </p:nvPicPr>
        <p:blipFill>
          <a:blip r:embed="rId2"/>
          <a:stretch>
            <a:fillRect/>
          </a:stretch>
        </p:blipFill>
        <p:spPr>
          <a:xfrm>
            <a:off x="502976" y="1306702"/>
            <a:ext cx="5981700" cy="1323975"/>
          </a:xfrm>
          <a:prstGeom prst="rect">
            <a:avLst/>
          </a:prstGeom>
        </p:spPr>
      </p:pic>
      <p:cxnSp>
        <p:nvCxnSpPr>
          <p:cNvPr id="17" name="Straight Connector 16"/>
          <p:cNvCxnSpPr/>
          <p:nvPr/>
        </p:nvCxnSpPr>
        <p:spPr>
          <a:xfrm>
            <a:off x="627797" y="4067033"/>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8" name="Title 1"/>
          <p:cNvSpPr txBox="1">
            <a:spLocks/>
          </p:cNvSpPr>
          <p:nvPr/>
        </p:nvSpPr>
        <p:spPr>
          <a:xfrm>
            <a:off x="251020" y="1021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pPr algn="l"/>
            <a:r>
              <a:rPr lang="en-US" sz="2000" b="1" dirty="0">
                <a:solidFill>
                  <a:srgbClr val="13705B"/>
                </a:solidFill>
                <a:latin typeface="Arial Unicode MS" panose="020B0604020202020204" pitchFamily="34" charset="-128"/>
                <a:cs typeface="Arial Unicode MS" panose="020B0604020202020204" pitchFamily="34" charset="-128"/>
              </a:rPr>
              <a:t>6_TidyText_Sentiment.R</a:t>
            </a:r>
          </a:p>
        </p:txBody>
      </p:sp>
      <p:cxnSp>
        <p:nvCxnSpPr>
          <p:cNvPr id="19" name="Straight Connector 18"/>
          <p:cNvCxnSpPr/>
          <p:nvPr/>
        </p:nvCxnSpPr>
        <p:spPr>
          <a:xfrm>
            <a:off x="529390" y="657726"/>
            <a:ext cx="8085221"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912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0765" y="982640"/>
            <a:ext cx="7408459" cy="523220"/>
          </a:xfrm>
          <a:prstGeom prst="rect">
            <a:avLst/>
          </a:prstGeom>
          <a:solidFill>
            <a:schemeClr val="accent6"/>
          </a:solidFill>
        </p:spPr>
        <p:txBody>
          <a:bodyPr wrap="square" rtlCol="0">
            <a:spAutoFit/>
          </a:bodyPr>
          <a:lstStyle/>
          <a:p>
            <a:r>
              <a:rPr lang="en-US" dirty="0">
                <a:solidFill>
                  <a:schemeClr val="bg1"/>
                </a:solidFill>
              </a:rPr>
              <a:t>The sentiments </a:t>
            </a:r>
            <a:r>
              <a:rPr lang="en-US" dirty="0" err="1">
                <a:solidFill>
                  <a:schemeClr val="bg1"/>
                </a:solidFill>
              </a:rPr>
              <a:t>tibble</a:t>
            </a:r>
            <a:r>
              <a:rPr lang="en-US" dirty="0">
                <a:solidFill>
                  <a:schemeClr val="bg1"/>
                </a:solidFill>
              </a:rPr>
              <a:t> has multiple lexicons.  Each can be used in an inner join to get different ways of assessing sentiment.</a:t>
            </a:r>
          </a:p>
        </p:txBody>
      </p:sp>
      <p:grpSp>
        <p:nvGrpSpPr>
          <p:cNvPr id="3" name="Group 2"/>
          <p:cNvGrpSpPr/>
          <p:nvPr/>
        </p:nvGrpSpPr>
        <p:grpSpPr>
          <a:xfrm>
            <a:off x="2969283" y="4344537"/>
            <a:ext cx="3205435" cy="976313"/>
            <a:chOff x="5131557" y="4344537"/>
            <a:chExt cx="3205435" cy="976313"/>
          </a:xfrm>
        </p:grpSpPr>
        <p:grpSp>
          <p:nvGrpSpPr>
            <p:cNvPr id="11" name="Group 10"/>
            <p:cNvGrpSpPr/>
            <p:nvPr/>
          </p:nvGrpSpPr>
          <p:grpSpPr>
            <a:xfrm>
              <a:off x="6017688" y="4344537"/>
              <a:ext cx="1467580" cy="976313"/>
              <a:chOff x="6515101" y="2824163"/>
              <a:chExt cx="1123950" cy="747712"/>
            </a:xfrm>
          </p:grpSpPr>
          <p:sp>
            <p:nvSpPr>
              <p:cNvPr id="12" name="Freeform 11"/>
              <p:cNvSpPr/>
              <p:nvPr/>
            </p:nvSpPr>
            <p:spPr>
              <a:xfrm>
                <a:off x="6896101" y="2880653"/>
                <a:ext cx="361950" cy="634732"/>
              </a:xfrm>
              <a:custGeom>
                <a:avLst/>
                <a:gdLst>
                  <a:gd name="connsiteX0" fmla="*/ 176588 w 361950"/>
                  <a:gd name="connsiteY0" fmla="*/ 0 h 634732"/>
                  <a:gd name="connsiteX1" fmla="*/ 198170 w 361950"/>
                  <a:gd name="connsiteY1" fmla="*/ 11714 h 634732"/>
                  <a:gd name="connsiteX2" fmla="*/ 361950 w 361950"/>
                  <a:gd name="connsiteY2" fmla="*/ 319747 h 634732"/>
                  <a:gd name="connsiteX3" fmla="*/ 198170 w 361950"/>
                  <a:gd name="connsiteY3" fmla="*/ 627780 h 634732"/>
                  <a:gd name="connsiteX4" fmla="*/ 185362 w 361950"/>
                  <a:gd name="connsiteY4" fmla="*/ 634732 h 634732"/>
                  <a:gd name="connsiteX5" fmla="*/ 163780 w 361950"/>
                  <a:gd name="connsiteY5" fmla="*/ 623018 h 634732"/>
                  <a:gd name="connsiteX6" fmla="*/ 0 w 361950"/>
                  <a:gd name="connsiteY6" fmla="*/ 314985 h 634732"/>
                  <a:gd name="connsiteX7" fmla="*/ 163780 w 361950"/>
                  <a:gd name="connsiteY7" fmla="*/ 6952 h 634732"/>
                  <a:gd name="connsiteX8" fmla="*/ 176588 w 361950"/>
                  <a:gd name="connsiteY8" fmla="*/ 0 h 63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634732">
                    <a:moveTo>
                      <a:pt x="176588" y="0"/>
                    </a:moveTo>
                    <a:lnTo>
                      <a:pt x="198170" y="11714"/>
                    </a:lnTo>
                    <a:cubicBezTo>
                      <a:pt x="296983" y="78471"/>
                      <a:pt x="361950" y="191522"/>
                      <a:pt x="361950" y="319747"/>
                    </a:cubicBezTo>
                    <a:cubicBezTo>
                      <a:pt x="361950" y="447972"/>
                      <a:pt x="296983" y="561023"/>
                      <a:pt x="198170" y="627780"/>
                    </a:cubicBezTo>
                    <a:lnTo>
                      <a:pt x="185362" y="634732"/>
                    </a:lnTo>
                    <a:lnTo>
                      <a:pt x="163780" y="623018"/>
                    </a:lnTo>
                    <a:cubicBezTo>
                      <a:pt x="64967" y="556261"/>
                      <a:pt x="0" y="443210"/>
                      <a:pt x="0" y="314985"/>
                    </a:cubicBezTo>
                    <a:cubicBezTo>
                      <a:pt x="0" y="186760"/>
                      <a:pt x="64967" y="73709"/>
                      <a:pt x="163780" y="6952"/>
                    </a:cubicBezTo>
                    <a:lnTo>
                      <a:pt x="17658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3" name="Freeform 12"/>
              <p:cNvSpPr/>
              <p:nvPr/>
            </p:nvSpPr>
            <p:spPr>
              <a:xfrm>
                <a:off x="7072689" y="2824163"/>
                <a:ext cx="566362" cy="742950"/>
              </a:xfrm>
              <a:custGeom>
                <a:avLst/>
                <a:gdLst>
                  <a:gd name="connsiteX0" fmla="*/ 194887 w 566362"/>
                  <a:gd name="connsiteY0" fmla="*/ 0 h 742950"/>
                  <a:gd name="connsiteX1" fmla="*/ 566362 w 566362"/>
                  <a:gd name="connsiteY1" fmla="*/ 371475 h 742950"/>
                  <a:gd name="connsiteX2" fmla="*/ 194887 w 566362"/>
                  <a:gd name="connsiteY2" fmla="*/ 742950 h 742950"/>
                  <a:gd name="connsiteX3" fmla="*/ 50292 w 566362"/>
                  <a:gd name="connsiteY3" fmla="*/ 713758 h 742950"/>
                  <a:gd name="connsiteX4" fmla="*/ 8774 w 566362"/>
                  <a:gd name="connsiteY4" fmla="*/ 691222 h 742950"/>
                  <a:gd name="connsiteX5" fmla="*/ 21582 w 566362"/>
                  <a:gd name="connsiteY5" fmla="*/ 684270 h 742950"/>
                  <a:gd name="connsiteX6" fmla="*/ 185362 w 566362"/>
                  <a:gd name="connsiteY6" fmla="*/ 376237 h 742950"/>
                  <a:gd name="connsiteX7" fmla="*/ 21582 w 566362"/>
                  <a:gd name="connsiteY7" fmla="*/ 68204 h 742950"/>
                  <a:gd name="connsiteX8" fmla="*/ 0 w 566362"/>
                  <a:gd name="connsiteY8" fmla="*/ 56490 h 742950"/>
                  <a:gd name="connsiteX9" fmla="*/ 50292 w 566362"/>
                  <a:gd name="connsiteY9" fmla="*/ 29192 h 742950"/>
                  <a:gd name="connsiteX10" fmla="*/ 194887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194887" y="0"/>
                    </a:moveTo>
                    <a:cubicBezTo>
                      <a:pt x="400047" y="0"/>
                      <a:pt x="566362" y="166315"/>
                      <a:pt x="566362" y="371475"/>
                    </a:cubicBezTo>
                    <a:cubicBezTo>
                      <a:pt x="566362" y="576635"/>
                      <a:pt x="400047" y="742950"/>
                      <a:pt x="194887" y="742950"/>
                    </a:cubicBezTo>
                    <a:cubicBezTo>
                      <a:pt x="143597" y="742950"/>
                      <a:pt x="94735" y="732555"/>
                      <a:pt x="50292" y="713758"/>
                    </a:cubicBezTo>
                    <a:lnTo>
                      <a:pt x="8774" y="691222"/>
                    </a:lnTo>
                    <a:lnTo>
                      <a:pt x="21582" y="684270"/>
                    </a:lnTo>
                    <a:cubicBezTo>
                      <a:pt x="120395" y="617513"/>
                      <a:pt x="185362" y="504462"/>
                      <a:pt x="185362" y="376237"/>
                    </a:cubicBezTo>
                    <a:cubicBezTo>
                      <a:pt x="185362" y="248012"/>
                      <a:pt x="120395" y="134961"/>
                      <a:pt x="21582" y="68204"/>
                    </a:cubicBezTo>
                    <a:lnTo>
                      <a:pt x="0" y="56490"/>
                    </a:lnTo>
                    <a:lnTo>
                      <a:pt x="50292" y="29192"/>
                    </a:lnTo>
                    <a:cubicBezTo>
                      <a:pt x="94735" y="10395"/>
                      <a:pt x="143597" y="0"/>
                      <a:pt x="194887"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sp>
            <p:nvSpPr>
              <p:cNvPr id="14" name="Freeform 13"/>
              <p:cNvSpPr/>
              <p:nvPr/>
            </p:nvSpPr>
            <p:spPr>
              <a:xfrm>
                <a:off x="6515101" y="2828925"/>
                <a:ext cx="566362" cy="742950"/>
              </a:xfrm>
              <a:custGeom>
                <a:avLst/>
                <a:gdLst>
                  <a:gd name="connsiteX0" fmla="*/ 371475 w 566362"/>
                  <a:gd name="connsiteY0" fmla="*/ 0 h 742950"/>
                  <a:gd name="connsiteX1" fmla="*/ 516070 w 566362"/>
                  <a:gd name="connsiteY1" fmla="*/ 29192 h 742950"/>
                  <a:gd name="connsiteX2" fmla="*/ 557588 w 566362"/>
                  <a:gd name="connsiteY2" fmla="*/ 51728 h 742950"/>
                  <a:gd name="connsiteX3" fmla="*/ 544780 w 566362"/>
                  <a:gd name="connsiteY3" fmla="*/ 58680 h 742950"/>
                  <a:gd name="connsiteX4" fmla="*/ 381000 w 566362"/>
                  <a:gd name="connsiteY4" fmla="*/ 366713 h 742950"/>
                  <a:gd name="connsiteX5" fmla="*/ 544780 w 566362"/>
                  <a:gd name="connsiteY5" fmla="*/ 674746 h 742950"/>
                  <a:gd name="connsiteX6" fmla="*/ 566362 w 566362"/>
                  <a:gd name="connsiteY6" fmla="*/ 686460 h 742950"/>
                  <a:gd name="connsiteX7" fmla="*/ 516070 w 566362"/>
                  <a:gd name="connsiteY7" fmla="*/ 713758 h 742950"/>
                  <a:gd name="connsiteX8" fmla="*/ 371475 w 566362"/>
                  <a:gd name="connsiteY8" fmla="*/ 742950 h 742950"/>
                  <a:gd name="connsiteX9" fmla="*/ 0 w 566362"/>
                  <a:gd name="connsiteY9" fmla="*/ 371475 h 742950"/>
                  <a:gd name="connsiteX10" fmla="*/ 371475 w 566362"/>
                  <a:gd name="connsiteY10"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362" h="742950">
                    <a:moveTo>
                      <a:pt x="371475" y="0"/>
                    </a:moveTo>
                    <a:cubicBezTo>
                      <a:pt x="422765" y="0"/>
                      <a:pt x="471627" y="10395"/>
                      <a:pt x="516070" y="29192"/>
                    </a:cubicBezTo>
                    <a:lnTo>
                      <a:pt x="557588" y="51728"/>
                    </a:lnTo>
                    <a:lnTo>
                      <a:pt x="544780" y="58680"/>
                    </a:lnTo>
                    <a:cubicBezTo>
                      <a:pt x="445967" y="125437"/>
                      <a:pt x="381000" y="238488"/>
                      <a:pt x="381000" y="366713"/>
                    </a:cubicBezTo>
                    <a:cubicBezTo>
                      <a:pt x="381000" y="494938"/>
                      <a:pt x="445967" y="607989"/>
                      <a:pt x="544780" y="674746"/>
                    </a:cubicBezTo>
                    <a:lnTo>
                      <a:pt x="566362" y="686460"/>
                    </a:lnTo>
                    <a:lnTo>
                      <a:pt x="516070" y="713758"/>
                    </a:lnTo>
                    <a:cubicBezTo>
                      <a:pt x="471627" y="732555"/>
                      <a:pt x="422765" y="742950"/>
                      <a:pt x="371475" y="742950"/>
                    </a:cubicBezTo>
                    <a:cubicBezTo>
                      <a:pt x="166315" y="742950"/>
                      <a:pt x="0" y="576635"/>
                      <a:pt x="0" y="371475"/>
                    </a:cubicBezTo>
                    <a:cubicBezTo>
                      <a:pt x="0" y="166315"/>
                      <a:pt x="166315" y="0"/>
                      <a:pt x="371475"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0"/>
                <a:endParaRPr lang="en-US" sz="1800" kern="1200" dirty="0">
                  <a:solidFill>
                    <a:prstClr val="white"/>
                  </a:solidFill>
                  <a:latin typeface="Arial Unicode MS" panose="020B0604020202020204" pitchFamily="34" charset="-128"/>
                </a:endParaRPr>
              </a:p>
            </p:txBody>
          </p:sp>
        </p:grpSp>
        <p:sp>
          <p:nvSpPr>
            <p:cNvPr id="15" name="TextBox 14"/>
            <p:cNvSpPr txBox="1"/>
            <p:nvPr/>
          </p:nvSpPr>
          <p:spPr>
            <a:xfrm>
              <a:off x="5131557" y="4678805"/>
              <a:ext cx="1359668" cy="307777"/>
            </a:xfrm>
            <a:prstGeom prst="rect">
              <a:avLst/>
            </a:prstGeom>
            <a:noFill/>
          </p:spPr>
          <p:txBody>
            <a:bodyPr wrap="none" rtlCol="0">
              <a:spAutoFit/>
            </a:bodyPr>
            <a:lstStyle/>
            <a:p>
              <a:r>
                <a:rPr lang="en-US" dirty="0" err="1"/>
                <a:t>Weeknd</a:t>
              </a:r>
              <a:r>
                <a:rPr lang="en-US" dirty="0"/>
                <a:t> Lyrics</a:t>
              </a:r>
            </a:p>
          </p:txBody>
        </p:sp>
        <p:sp>
          <p:nvSpPr>
            <p:cNvPr id="16" name="TextBox 15"/>
            <p:cNvSpPr txBox="1"/>
            <p:nvPr/>
          </p:nvSpPr>
          <p:spPr>
            <a:xfrm>
              <a:off x="7126404" y="4678805"/>
              <a:ext cx="1210588" cy="307777"/>
            </a:xfrm>
            <a:prstGeom prst="rect">
              <a:avLst/>
            </a:prstGeom>
            <a:noFill/>
          </p:spPr>
          <p:txBody>
            <a:bodyPr wrap="none" rtlCol="0">
              <a:spAutoFit/>
            </a:bodyPr>
            <a:lstStyle/>
            <a:p>
              <a:r>
                <a:rPr lang="en-US" dirty="0"/>
                <a:t>Bing Lexicon</a:t>
              </a:r>
            </a:p>
          </p:txBody>
        </p:sp>
      </p:grpSp>
      <p:cxnSp>
        <p:nvCxnSpPr>
          <p:cNvPr id="7" name="Straight Connector 6"/>
          <p:cNvCxnSpPr/>
          <p:nvPr/>
        </p:nvCxnSpPr>
        <p:spPr>
          <a:xfrm>
            <a:off x="627797" y="4067033"/>
            <a:ext cx="7724633"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327546" y="1708246"/>
            <a:ext cx="2204450" cy="2049508"/>
            <a:chOff x="327546" y="1708246"/>
            <a:chExt cx="2204450" cy="2049508"/>
          </a:xfrm>
        </p:grpSpPr>
        <p:pic>
          <p:nvPicPr>
            <p:cNvPr id="8" name="Picture 7"/>
            <p:cNvPicPr>
              <a:picLocks noChangeAspect="1"/>
            </p:cNvPicPr>
            <p:nvPr/>
          </p:nvPicPr>
          <p:blipFill>
            <a:blip r:embed="rId2"/>
            <a:stretch>
              <a:fillRect/>
            </a:stretch>
          </p:blipFill>
          <p:spPr>
            <a:xfrm>
              <a:off x="663009" y="2290904"/>
              <a:ext cx="1533525" cy="1466850"/>
            </a:xfrm>
            <a:prstGeom prst="rect">
              <a:avLst/>
            </a:prstGeom>
          </p:spPr>
        </p:pic>
        <p:sp>
          <p:nvSpPr>
            <p:cNvPr id="9" name="TextBox 8"/>
            <p:cNvSpPr txBox="1"/>
            <p:nvPr/>
          </p:nvSpPr>
          <p:spPr>
            <a:xfrm>
              <a:off x="327546" y="1708246"/>
              <a:ext cx="2204450" cy="523220"/>
            </a:xfrm>
            <a:prstGeom prst="rect">
              <a:avLst/>
            </a:prstGeom>
            <a:noFill/>
          </p:spPr>
          <p:txBody>
            <a:bodyPr wrap="none" rtlCol="0">
              <a:spAutoFit/>
            </a:bodyPr>
            <a:lstStyle/>
            <a:p>
              <a:pPr algn="ctr"/>
              <a:r>
                <a:rPr lang="en-US" dirty="0"/>
                <a:t>AFINN- Dutch researcher</a:t>
              </a:r>
            </a:p>
            <a:p>
              <a:pPr algn="ctr"/>
              <a:r>
                <a:rPr lang="en-US" dirty="0"/>
                <a:t>Words scored -5 to 5</a:t>
              </a:r>
            </a:p>
          </p:txBody>
        </p:sp>
      </p:grpSp>
      <p:grpSp>
        <p:nvGrpSpPr>
          <p:cNvPr id="22" name="Group 21"/>
          <p:cNvGrpSpPr/>
          <p:nvPr/>
        </p:nvGrpSpPr>
        <p:grpSpPr>
          <a:xfrm>
            <a:off x="2850835" y="1713009"/>
            <a:ext cx="2284600" cy="2039983"/>
            <a:chOff x="2637160" y="1708246"/>
            <a:chExt cx="2284600" cy="2039983"/>
          </a:xfrm>
        </p:grpSpPr>
        <p:pic>
          <p:nvPicPr>
            <p:cNvPr id="17" name="Picture 16"/>
            <p:cNvPicPr>
              <a:picLocks noChangeAspect="1"/>
            </p:cNvPicPr>
            <p:nvPr/>
          </p:nvPicPr>
          <p:blipFill>
            <a:blip r:embed="rId3"/>
            <a:stretch>
              <a:fillRect/>
            </a:stretch>
          </p:blipFill>
          <p:spPr>
            <a:xfrm>
              <a:off x="2879348" y="2290904"/>
              <a:ext cx="1800225" cy="1457325"/>
            </a:xfrm>
            <a:prstGeom prst="rect">
              <a:avLst/>
            </a:prstGeom>
          </p:spPr>
        </p:pic>
        <p:sp>
          <p:nvSpPr>
            <p:cNvPr id="18" name="TextBox 17"/>
            <p:cNvSpPr txBox="1"/>
            <p:nvPr/>
          </p:nvSpPr>
          <p:spPr>
            <a:xfrm>
              <a:off x="2637160" y="1708246"/>
              <a:ext cx="2284600" cy="523220"/>
            </a:xfrm>
            <a:prstGeom prst="rect">
              <a:avLst/>
            </a:prstGeom>
            <a:noFill/>
          </p:spPr>
          <p:txBody>
            <a:bodyPr wrap="none" rtlCol="0">
              <a:spAutoFit/>
            </a:bodyPr>
            <a:lstStyle/>
            <a:p>
              <a:pPr algn="ctr"/>
              <a:r>
                <a:rPr lang="en-US" dirty="0"/>
                <a:t>Bing- </a:t>
              </a:r>
              <a:r>
                <a:rPr lang="en-US" dirty="0" err="1"/>
                <a:t>UofI</a:t>
              </a:r>
              <a:r>
                <a:rPr lang="en-US" dirty="0"/>
                <a:t>-Chi Researcher</a:t>
              </a:r>
            </a:p>
            <a:p>
              <a:pPr algn="ctr"/>
              <a:r>
                <a:rPr lang="en-US" dirty="0"/>
                <a:t>Words scored </a:t>
              </a:r>
              <a:r>
                <a:rPr lang="en-US" dirty="0" err="1"/>
                <a:t>Pos</a:t>
              </a:r>
              <a:r>
                <a:rPr lang="en-US" dirty="0"/>
                <a:t>/</a:t>
              </a:r>
              <a:r>
                <a:rPr lang="en-US" dirty="0" err="1"/>
                <a:t>Neg</a:t>
              </a:r>
              <a:endParaRPr lang="en-US" dirty="0"/>
            </a:p>
          </p:txBody>
        </p:sp>
      </p:grpSp>
      <p:grpSp>
        <p:nvGrpSpPr>
          <p:cNvPr id="21" name="Group 20"/>
          <p:cNvGrpSpPr/>
          <p:nvPr/>
        </p:nvGrpSpPr>
        <p:grpSpPr>
          <a:xfrm>
            <a:off x="5454273" y="1713009"/>
            <a:ext cx="3478837" cy="2039983"/>
            <a:chOff x="5454273" y="1708246"/>
            <a:chExt cx="3478837" cy="2039983"/>
          </a:xfrm>
        </p:grpSpPr>
        <p:pic>
          <p:nvPicPr>
            <p:cNvPr id="19" name="Picture 18"/>
            <p:cNvPicPr>
              <a:picLocks noChangeAspect="1"/>
            </p:cNvPicPr>
            <p:nvPr/>
          </p:nvPicPr>
          <p:blipFill>
            <a:blip r:embed="rId4"/>
            <a:stretch>
              <a:fillRect/>
            </a:stretch>
          </p:blipFill>
          <p:spPr>
            <a:xfrm>
              <a:off x="6336441" y="2290904"/>
              <a:ext cx="1714500" cy="1457325"/>
            </a:xfrm>
            <a:prstGeom prst="rect">
              <a:avLst/>
            </a:prstGeom>
          </p:spPr>
        </p:pic>
        <p:sp>
          <p:nvSpPr>
            <p:cNvPr id="20" name="TextBox 19"/>
            <p:cNvSpPr txBox="1"/>
            <p:nvPr/>
          </p:nvSpPr>
          <p:spPr>
            <a:xfrm>
              <a:off x="5454273" y="1708246"/>
              <a:ext cx="3478837" cy="523220"/>
            </a:xfrm>
            <a:prstGeom prst="rect">
              <a:avLst/>
            </a:prstGeom>
            <a:noFill/>
          </p:spPr>
          <p:txBody>
            <a:bodyPr wrap="none" rtlCol="0">
              <a:spAutoFit/>
            </a:bodyPr>
            <a:lstStyle/>
            <a:p>
              <a:pPr algn="ctr"/>
              <a:r>
                <a:rPr lang="en-US" dirty="0"/>
                <a:t>NRC – </a:t>
              </a:r>
              <a:r>
                <a:rPr lang="en-US" dirty="0" err="1"/>
                <a:t>mTurk</a:t>
              </a:r>
              <a:endParaRPr lang="en-US" dirty="0"/>
            </a:p>
            <a:p>
              <a:pPr algn="ctr"/>
              <a:r>
                <a:rPr lang="en-US" dirty="0"/>
                <a:t>Words classified into 8 primary &amp; </a:t>
              </a:r>
              <a:r>
                <a:rPr lang="en-US" dirty="0" err="1"/>
                <a:t>pos</a:t>
              </a:r>
              <a:r>
                <a:rPr lang="en-US" dirty="0"/>
                <a:t>/</a:t>
              </a:r>
              <a:r>
                <a:rPr lang="en-US" dirty="0" err="1"/>
                <a:t>neg</a:t>
              </a:r>
              <a:endParaRPr lang="en-US" dirty="0"/>
            </a:p>
          </p:txBody>
        </p:sp>
      </p:grpSp>
      <p:cxnSp>
        <p:nvCxnSpPr>
          <p:cNvPr id="25" name="Straight Connector 24"/>
          <p:cNvCxnSpPr/>
          <p:nvPr/>
        </p:nvCxnSpPr>
        <p:spPr>
          <a:xfrm>
            <a:off x="2688609" y="1955078"/>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475027" y="1955078"/>
            <a:ext cx="0" cy="155584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7" name="Title 1"/>
          <p:cNvSpPr txBox="1">
            <a:spLocks/>
          </p:cNvSpPr>
          <p:nvPr/>
        </p:nvSpPr>
        <p:spPr>
          <a:xfrm>
            <a:off x="251020" y="1021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pPr algn="l"/>
            <a:r>
              <a:rPr lang="en-US" sz="2000" b="1" dirty="0">
                <a:solidFill>
                  <a:srgbClr val="13705B"/>
                </a:solidFill>
                <a:latin typeface="Arial Unicode MS" panose="020B0604020202020204" pitchFamily="34" charset="-128"/>
                <a:cs typeface="Arial Unicode MS" panose="020B0604020202020204" pitchFamily="34" charset="-128"/>
              </a:rPr>
              <a:t>6_TidyText_Sentiment.R</a:t>
            </a:r>
          </a:p>
        </p:txBody>
      </p:sp>
      <p:cxnSp>
        <p:nvCxnSpPr>
          <p:cNvPr id="28" name="Straight Connector 27"/>
          <p:cNvCxnSpPr/>
          <p:nvPr/>
        </p:nvCxnSpPr>
        <p:spPr>
          <a:xfrm>
            <a:off x="529390" y="657726"/>
            <a:ext cx="8085221"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36343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5756" y="1254100"/>
            <a:ext cx="4343400" cy="4404208"/>
          </a:xfrm>
          <a:prstGeom prst="rect">
            <a:avLst/>
          </a:prstGeom>
        </p:spPr>
      </p:pic>
      <p:pic>
        <p:nvPicPr>
          <p:cNvPr id="4" name="Picture 3"/>
          <p:cNvPicPr>
            <a:picLocks noChangeAspect="1"/>
          </p:cNvPicPr>
          <p:nvPr/>
        </p:nvPicPr>
        <p:blipFill>
          <a:blip r:embed="rId3"/>
          <a:stretch>
            <a:fillRect/>
          </a:stretch>
        </p:blipFill>
        <p:spPr>
          <a:xfrm>
            <a:off x="4423296" y="1254100"/>
            <a:ext cx="4610100" cy="3676650"/>
          </a:xfrm>
          <a:prstGeom prst="rect">
            <a:avLst/>
          </a:prstGeom>
        </p:spPr>
      </p:pic>
      <p:sp>
        <p:nvSpPr>
          <p:cNvPr id="6" name="TextBox 5"/>
          <p:cNvSpPr txBox="1"/>
          <p:nvPr/>
        </p:nvSpPr>
        <p:spPr>
          <a:xfrm>
            <a:off x="74615" y="5895833"/>
            <a:ext cx="8994770" cy="369332"/>
          </a:xfrm>
          <a:prstGeom prst="rect">
            <a:avLst/>
          </a:prstGeom>
          <a:solidFill>
            <a:schemeClr val="accent6"/>
          </a:solidFill>
        </p:spPr>
        <p:txBody>
          <a:bodyPr wrap="none" rtlCol="0">
            <a:spAutoFit/>
          </a:bodyPr>
          <a:lstStyle/>
          <a:p>
            <a:r>
              <a:rPr lang="en-US" sz="1800" dirty="0">
                <a:solidFill>
                  <a:schemeClr val="bg1"/>
                </a:solidFill>
              </a:rPr>
              <a:t>You could remove </a:t>
            </a:r>
            <a:r>
              <a:rPr lang="en-US" sz="1800" dirty="0" err="1">
                <a:solidFill>
                  <a:schemeClr val="bg1"/>
                </a:solidFill>
              </a:rPr>
              <a:t>Pos</a:t>
            </a:r>
            <a:r>
              <a:rPr lang="en-US" sz="1800" dirty="0">
                <a:solidFill>
                  <a:schemeClr val="bg1"/>
                </a:solidFill>
              </a:rPr>
              <a:t>/</a:t>
            </a:r>
            <a:r>
              <a:rPr lang="en-US" sz="1800" dirty="0" err="1">
                <a:solidFill>
                  <a:schemeClr val="bg1"/>
                </a:solidFill>
              </a:rPr>
              <a:t>Neg</a:t>
            </a:r>
            <a:r>
              <a:rPr lang="en-US" sz="1800" dirty="0">
                <a:solidFill>
                  <a:schemeClr val="bg1"/>
                </a:solidFill>
              </a:rPr>
              <a:t> before making the </a:t>
            </a:r>
            <a:r>
              <a:rPr lang="en-US" sz="1800" dirty="0" err="1">
                <a:solidFill>
                  <a:schemeClr val="bg1"/>
                </a:solidFill>
              </a:rPr>
              <a:t>radarchart</a:t>
            </a:r>
            <a:r>
              <a:rPr lang="en-US" sz="1800" dirty="0">
                <a:solidFill>
                  <a:schemeClr val="bg1"/>
                </a:solidFill>
              </a:rPr>
              <a:t> to more closely fit the wheel.</a:t>
            </a:r>
          </a:p>
        </p:txBody>
      </p:sp>
      <p:sp>
        <p:nvSpPr>
          <p:cNvPr id="9" name="Title 1"/>
          <p:cNvSpPr txBox="1">
            <a:spLocks/>
          </p:cNvSpPr>
          <p:nvPr/>
        </p:nvSpPr>
        <p:spPr>
          <a:xfrm>
            <a:off x="403420" y="2545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pPr algn="l"/>
            <a:r>
              <a:rPr lang="en-US" sz="2000" b="1" dirty="0">
                <a:solidFill>
                  <a:srgbClr val="13705B"/>
                </a:solidFill>
                <a:latin typeface="Arial Unicode MS" panose="020B0604020202020204" pitchFamily="34" charset="-128"/>
                <a:cs typeface="Arial Unicode MS" panose="020B0604020202020204" pitchFamily="34" charset="-128"/>
              </a:rPr>
              <a:t>Remember </a:t>
            </a:r>
            <a:r>
              <a:rPr lang="en-US" sz="2000" b="1" dirty="0" err="1">
                <a:solidFill>
                  <a:srgbClr val="13705B"/>
                </a:solidFill>
                <a:latin typeface="Arial Unicode MS" panose="020B0604020202020204" pitchFamily="34" charset="-128"/>
                <a:cs typeface="Arial Unicode MS" panose="020B0604020202020204" pitchFamily="34" charset="-128"/>
              </a:rPr>
              <a:t>Plutchik’s</a:t>
            </a:r>
            <a:r>
              <a:rPr lang="en-US" sz="2000" b="1" dirty="0">
                <a:solidFill>
                  <a:srgbClr val="13705B"/>
                </a:solidFill>
                <a:latin typeface="Arial Unicode MS" panose="020B0604020202020204" pitchFamily="34" charset="-128"/>
                <a:cs typeface="Arial Unicode MS" panose="020B0604020202020204" pitchFamily="34" charset="-128"/>
              </a:rPr>
              <a:t> Wheel of emotion?  Let’s mimic it!</a:t>
            </a:r>
          </a:p>
        </p:txBody>
      </p:sp>
      <p:cxnSp>
        <p:nvCxnSpPr>
          <p:cNvPr id="10" name="Straight Connector 9"/>
          <p:cNvCxnSpPr/>
          <p:nvPr/>
        </p:nvCxnSpPr>
        <p:spPr>
          <a:xfrm>
            <a:off x="681790" y="810126"/>
            <a:ext cx="8085221"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09403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13705B"/>
                </a:solidFill>
              </a:rPr>
              <a:t>6_TidyText_Sentiment.R</a:t>
            </a:r>
            <a:endParaRPr lang="en-US" dirty="0"/>
          </a:p>
        </p:txBody>
      </p:sp>
    </p:spTree>
    <p:extLst>
      <p:ext uri="{BB962C8B-B14F-4D97-AF65-F5344CB8AC3E}">
        <p14:creationId xmlns:p14="http://schemas.microsoft.com/office/powerpoint/2010/main" val="37745622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r>
              <a:rPr lang="en-US" dirty="0">
                <a:solidFill>
                  <a:srgbClr val="4F81BD"/>
                </a:solidFill>
                <a:latin typeface="Arial Unicode MS" panose="020B0604020202020204" pitchFamily="34" charset="-128"/>
                <a:cs typeface="Arial Unicode MS" panose="020B0604020202020204" pitchFamily="34" charset="-128"/>
              </a:rPr>
              <a:t>Intro to TM w/R Deep Dive</a:t>
            </a:r>
          </a:p>
        </p:txBody>
      </p:sp>
      <p:sp>
        <p:nvSpPr>
          <p:cNvPr id="16" name="TextBox 15"/>
          <p:cNvSpPr txBox="1"/>
          <p:nvPr/>
        </p:nvSpPr>
        <p:spPr>
          <a:xfrm>
            <a:off x="396240" y="5318760"/>
            <a:ext cx="7885492" cy="1200329"/>
          </a:xfrm>
          <a:prstGeom prst="rect">
            <a:avLst/>
          </a:prstGeom>
          <a:noFill/>
        </p:spPr>
        <p:txBody>
          <a:bodyPr wrap="none" rtlCol="0">
            <a:spAutoFit/>
          </a:bodyPr>
          <a:lstStyle/>
          <a:p>
            <a:r>
              <a:rPr lang="en-US" sz="1800" b="1" u="sng" dirty="0">
                <a:solidFill>
                  <a:schemeClr val="accent6"/>
                </a:solidFill>
                <a:latin typeface="Arial Unicode MS" panose="020B0604020202020204" pitchFamily="34" charset="-128"/>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b="1" dirty="0">
                <a:solidFill>
                  <a:schemeClr val="accent6"/>
                </a:solidFill>
                <a:latin typeface="Arial Unicode MS" panose="020B0604020202020204" pitchFamily="34" charset="-128"/>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solidFill>
                  <a:schemeClr val="bg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Apply methods to real data and uses</a:t>
            </a:r>
          </a:p>
          <a:p>
            <a:pPr marL="122238" indent="-122238">
              <a:buFont typeface="Arial" panose="020B0604020202020204" pitchFamily="34" charset="0"/>
              <a:buChar char="•"/>
            </a:pPr>
            <a:r>
              <a:rPr lang="en-US" sz="1800" dirty="0">
                <a:solidFill>
                  <a:schemeClr val="bg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Follow a business workflow for stakeholders needing text mining insights</a:t>
            </a:r>
          </a:p>
        </p:txBody>
      </p:sp>
      <p:sp>
        <p:nvSpPr>
          <p:cNvPr id="18" name="Rectangle 17"/>
          <p:cNvSpPr/>
          <p:nvPr/>
        </p:nvSpPr>
        <p:spPr>
          <a:xfrm>
            <a:off x="533400" y="1755811"/>
            <a:ext cx="8382000" cy="2819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Unicode MS" panose="020B0604020202020204" pitchFamily="34" charset="-128"/>
            </a:endParaRPr>
          </a:p>
        </p:txBody>
      </p:sp>
      <p:sp>
        <p:nvSpPr>
          <p:cNvPr id="19" name="Rectangle 18"/>
          <p:cNvSpPr/>
          <p:nvPr/>
        </p:nvSpPr>
        <p:spPr>
          <a:xfrm>
            <a:off x="746760" y="1885351"/>
            <a:ext cx="7955280" cy="256032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Unicode MS" panose="020B0604020202020204" pitchFamily="34" charset="-128"/>
            </a:endParaRPr>
          </a:p>
        </p:txBody>
      </p:sp>
      <p:sp>
        <p:nvSpPr>
          <p:cNvPr id="22" name="TextBox 21"/>
          <p:cNvSpPr txBox="1"/>
          <p:nvPr/>
        </p:nvSpPr>
        <p:spPr>
          <a:xfrm>
            <a:off x="868680" y="2045371"/>
            <a:ext cx="6864700" cy="2308324"/>
          </a:xfrm>
          <a:prstGeom prst="rect">
            <a:avLst/>
          </a:prstGeom>
          <a:noFill/>
        </p:spPr>
        <p:txBody>
          <a:bodyPr wrap="none" rtlCol="0">
            <a:spAutoFit/>
          </a:bodyPr>
          <a:lstStyle/>
          <a:p>
            <a:pPr marL="122238" indent="-122238">
              <a:buFont typeface="Arial" panose="020B0604020202020204" pitchFamily="34" charset="0"/>
              <a:buChar char="•"/>
            </a:pPr>
            <a:r>
              <a:rPr lang="en-US" sz="2400" strike="sngStrike" dirty="0">
                <a:latin typeface="Arial Unicode MS" panose="020B0604020202020204" pitchFamily="34" charset="-128"/>
                <a:ea typeface="Arial Unicode MS" panose="020B0604020202020204" pitchFamily="34" charset="-128"/>
                <a:cs typeface="Arial Unicode MS" panose="020B0604020202020204" pitchFamily="34" charset="-128"/>
              </a:rPr>
              <a:t>What is Text Mining?</a:t>
            </a:r>
          </a:p>
          <a:p>
            <a:pPr marL="122238" indent="-122238">
              <a:buFont typeface="Arial" panose="020B0604020202020204" pitchFamily="34" charset="0"/>
              <a:buChar char="•"/>
            </a:pPr>
            <a:r>
              <a:rPr lang="en-US" sz="2400" strike="sngStrike" dirty="0">
                <a:latin typeface="Arial Unicode MS" panose="020B0604020202020204" pitchFamily="34" charset="-128"/>
                <a:ea typeface="Arial Unicode MS" panose="020B0604020202020204" pitchFamily="34" charset="-128"/>
                <a:cs typeface="Arial Unicode MS" panose="020B0604020202020204" pitchFamily="34" charset="-128"/>
              </a:rPr>
              <a:t>String Manipulation &amp; Cleaning</a:t>
            </a:r>
          </a:p>
          <a:p>
            <a:pPr marL="122238" indent="-122238">
              <a:buFont typeface="Arial" panose="020B0604020202020204" pitchFamily="34" charset="0"/>
              <a:buChar char="•"/>
            </a:pPr>
            <a:r>
              <a:rPr lang="en-US" sz="2400" strike="sngStrike" dirty="0">
                <a:latin typeface="Arial Unicode MS" panose="020B0604020202020204" pitchFamily="34" charset="-128"/>
                <a:ea typeface="Arial Unicode MS" panose="020B0604020202020204" pitchFamily="34" charset="-128"/>
                <a:cs typeface="Arial Unicode MS" panose="020B0604020202020204" pitchFamily="34" charset="-128"/>
              </a:rPr>
              <a:t>Frequency Counts, </a:t>
            </a:r>
            <a:r>
              <a:rPr lang="en-US" sz="2400" strike="sngStrike" dirty="0" err="1">
                <a:latin typeface="Arial Unicode MS" panose="020B0604020202020204" pitchFamily="34" charset="-128"/>
                <a:ea typeface="Arial Unicode MS" panose="020B0604020202020204" pitchFamily="34" charset="-128"/>
                <a:cs typeface="Arial Unicode MS" panose="020B0604020202020204" pitchFamily="34" charset="-128"/>
              </a:rPr>
              <a:t>Dendrograms</a:t>
            </a:r>
            <a:r>
              <a:rPr lang="en-US" sz="2400" strike="sngStrike" dirty="0">
                <a:latin typeface="Arial Unicode MS" panose="020B0604020202020204" pitchFamily="34" charset="-128"/>
                <a:ea typeface="Arial Unicode MS" panose="020B0604020202020204" pitchFamily="34" charset="-128"/>
                <a:cs typeface="Arial Unicode MS" panose="020B0604020202020204" pitchFamily="34" charset="-128"/>
              </a:rPr>
              <a:t> &amp; </a:t>
            </a:r>
            <a:r>
              <a:rPr lang="en-US" sz="2400" strike="sngStrike" dirty="0" err="1">
                <a:latin typeface="Arial Unicode MS" panose="020B0604020202020204" pitchFamily="34" charset="-128"/>
                <a:ea typeface="Arial Unicode MS" panose="020B0604020202020204" pitchFamily="34" charset="-128"/>
                <a:cs typeface="Arial Unicode MS" panose="020B0604020202020204" pitchFamily="34" charset="-128"/>
              </a:rPr>
              <a:t>Wordclouds</a:t>
            </a:r>
            <a:endParaRPr lang="en-US" sz="2400" strike="sngStrike"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122238" indent="-122238">
              <a:buFont typeface="Arial" panose="020B0604020202020204" pitchFamily="34" charset="0"/>
              <a:buChar char="•"/>
            </a:pPr>
            <a:r>
              <a:rPr lang="en-US" sz="2400" strike="sngStrike" dirty="0">
                <a:latin typeface="Arial Unicode MS" panose="020B0604020202020204" pitchFamily="34" charset="-128"/>
                <a:ea typeface="Arial Unicode MS" panose="020B0604020202020204" pitchFamily="34" charset="-128"/>
                <a:cs typeface="Arial Unicode MS" panose="020B0604020202020204" pitchFamily="34" charset="-128"/>
              </a:rPr>
              <a:t>Sentiment Analysis </a:t>
            </a:r>
          </a:p>
          <a:p>
            <a:pPr marL="122238" indent="-122238">
              <a:buFont typeface="Arial" panose="020B0604020202020204" pitchFamily="34" charset="0"/>
              <a:buChar char="•"/>
            </a:pP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Topic Modeling</a:t>
            </a:r>
          </a:p>
          <a:p>
            <a:pPr marL="122238" indent="-122238">
              <a:buFont typeface="Arial" panose="020B0604020202020204" pitchFamily="34" charset="0"/>
              <a:buChar char="•"/>
            </a:pPr>
            <a:r>
              <a:rPr lang="en-US" sz="2400" dirty="0" err="1">
                <a:latin typeface="Arial Unicode MS" panose="020B0604020202020204" pitchFamily="34" charset="-128"/>
                <a:ea typeface="Arial Unicode MS" panose="020B0604020202020204" pitchFamily="34" charset="-128"/>
                <a:cs typeface="Arial Unicode MS" panose="020B0604020202020204" pitchFamily="34" charset="-128"/>
              </a:rPr>
              <a:t>OpenNLP</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/Named Entity Recognition</a:t>
            </a:r>
          </a:p>
        </p:txBody>
      </p:sp>
    </p:spTree>
    <p:extLst>
      <p:ext uri="{BB962C8B-B14F-4D97-AF65-F5344CB8AC3E}">
        <p14:creationId xmlns:p14="http://schemas.microsoft.com/office/powerpoint/2010/main" val="16621482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Topic Modeling</a:t>
            </a:r>
          </a:p>
        </p:txBody>
      </p:sp>
      <p:sp>
        <p:nvSpPr>
          <p:cNvPr id="4" name="Rectangle 3"/>
          <p:cNvSpPr/>
          <p:nvPr/>
        </p:nvSpPr>
        <p:spPr>
          <a:xfrm>
            <a:off x="4699535"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venir Light"/>
              <a:cs typeface="Avenir Light"/>
            </a:endParaRPr>
          </a:p>
        </p:txBody>
      </p:sp>
      <p:sp>
        <p:nvSpPr>
          <p:cNvPr id="5" name="Rectangle 4"/>
          <p:cNvSpPr/>
          <p:nvPr/>
        </p:nvSpPr>
        <p:spPr>
          <a:xfrm>
            <a:off x="4700588"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latin typeface="Avenir Light"/>
                <a:cs typeface="Avenir Light"/>
              </a:rPr>
              <a:t>Example</a:t>
            </a:r>
          </a:p>
        </p:txBody>
      </p:sp>
      <p:sp>
        <p:nvSpPr>
          <p:cNvPr id="8" name="Rectangle 7"/>
          <p:cNvSpPr/>
          <p:nvPr/>
        </p:nvSpPr>
        <p:spPr>
          <a:xfrm>
            <a:off x="334477" y="1640304"/>
            <a:ext cx="4114800" cy="43891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 indent="-120650">
              <a:buFont typeface="Arial" panose="020B0604020202020204" pitchFamily="34" charset="0"/>
              <a:buChar char="•"/>
            </a:pPr>
            <a:endParaRPr lang="en-US" sz="2000" b="1" dirty="0">
              <a:latin typeface="Avenir Light"/>
              <a:cs typeface="Avenir Light"/>
            </a:endParaRPr>
          </a:p>
        </p:txBody>
      </p:sp>
      <p:sp>
        <p:nvSpPr>
          <p:cNvPr id="9" name="Rectangle 8"/>
          <p:cNvSpPr/>
          <p:nvPr/>
        </p:nvSpPr>
        <p:spPr>
          <a:xfrm>
            <a:off x="334477" y="1638300"/>
            <a:ext cx="4114800" cy="457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latin typeface="Avenir Light"/>
                <a:cs typeface="Avenir Light"/>
              </a:rPr>
              <a:t>LDA</a:t>
            </a:r>
          </a:p>
        </p:txBody>
      </p:sp>
      <p:sp>
        <p:nvSpPr>
          <p:cNvPr id="10" name="TextBox 9"/>
          <p:cNvSpPr txBox="1"/>
          <p:nvPr/>
        </p:nvSpPr>
        <p:spPr>
          <a:xfrm>
            <a:off x="454511" y="3185065"/>
            <a:ext cx="3874735" cy="1323439"/>
          </a:xfrm>
          <a:prstGeom prst="rect">
            <a:avLst/>
          </a:prstGeom>
          <a:noFill/>
        </p:spPr>
        <p:txBody>
          <a:bodyPr wrap="square" rtlCol="0">
            <a:spAutoFit/>
          </a:bodyPr>
          <a:lstStyle/>
          <a:p>
            <a:pPr marL="120650" indent="-120650">
              <a:buFont typeface="Arial" panose="020B0604020202020204" pitchFamily="34" charset="0"/>
              <a:buChar char="•"/>
            </a:pPr>
            <a:r>
              <a:rPr lang="en-US" sz="1600" dirty="0">
                <a:latin typeface="Avenir Light"/>
                <a:cs typeface="Avenir Light"/>
              </a:rPr>
              <a:t>Probability is assigned to each document for the specific observed topics.</a:t>
            </a:r>
          </a:p>
          <a:p>
            <a:pPr marL="120650" indent="-120650">
              <a:buFont typeface="Arial" panose="020B0604020202020204" pitchFamily="34" charset="0"/>
              <a:buChar char="•"/>
            </a:pPr>
            <a:r>
              <a:rPr lang="en-US" sz="1600" dirty="0">
                <a:latin typeface="Avenir Light"/>
                <a:cs typeface="Avenir Light"/>
              </a:rPr>
              <a:t>A document can have varying probabilities of topics simultaneously.</a:t>
            </a:r>
          </a:p>
        </p:txBody>
      </p:sp>
      <p:sp>
        <p:nvSpPr>
          <p:cNvPr id="11" name="Rectangle 10"/>
          <p:cNvSpPr/>
          <p:nvPr/>
        </p:nvSpPr>
        <p:spPr>
          <a:xfrm>
            <a:off x="420202" y="2182905"/>
            <a:ext cx="3943350" cy="82296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venir Light"/>
                <a:cs typeface="Avenir Light"/>
              </a:rPr>
              <a:t>Each document is made up of mini topics.</a:t>
            </a:r>
          </a:p>
        </p:txBody>
      </p:sp>
      <p:sp>
        <p:nvSpPr>
          <p:cNvPr id="12" name="Rectangle 11"/>
          <p:cNvSpPr/>
          <p:nvPr/>
        </p:nvSpPr>
        <p:spPr>
          <a:xfrm>
            <a:off x="397361" y="4733925"/>
            <a:ext cx="3943350" cy="1103193"/>
          </a:xfrm>
          <a:prstGeom prst="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venir Light"/>
                <a:cs typeface="Avenir Light"/>
              </a:rPr>
              <a:t>Technical Explanations:</a:t>
            </a:r>
          </a:p>
          <a:p>
            <a:pPr algn="ctr"/>
            <a:r>
              <a:rPr lang="en-US" sz="1200" b="1" dirty="0">
                <a:solidFill>
                  <a:schemeClr val="tx1"/>
                </a:solidFill>
                <a:latin typeface="Avenir Light"/>
                <a:cs typeface="Avenir Light"/>
                <a:hlinkClick r:id="rId2"/>
              </a:rPr>
              <a:t>http://en.wikipedia.org/wiki/Latent_Dirichlet_allocation</a:t>
            </a:r>
            <a:endParaRPr lang="en-US" sz="1200" b="1" dirty="0">
              <a:solidFill>
                <a:schemeClr val="tx1"/>
              </a:solidFill>
              <a:latin typeface="Avenir Light"/>
              <a:cs typeface="Avenir Light"/>
            </a:endParaRPr>
          </a:p>
          <a:p>
            <a:pPr algn="ctr"/>
            <a:r>
              <a:rPr lang="en-US" sz="1200" b="1" dirty="0">
                <a:solidFill>
                  <a:schemeClr val="tx1"/>
                </a:solidFill>
                <a:latin typeface="Avenir Light"/>
                <a:cs typeface="Avenir Light"/>
                <a:hlinkClick r:id="rId3"/>
              </a:rPr>
              <a:t>http://cs.brown.edu/courses/csci2950-p/spring2010/lectures/2010-03-03_santhanam.pdf</a:t>
            </a:r>
            <a:endParaRPr lang="en-US" sz="1200" b="1" dirty="0">
              <a:solidFill>
                <a:schemeClr val="tx1"/>
              </a:solidFill>
              <a:latin typeface="Avenir Light"/>
              <a:cs typeface="Avenir Light"/>
            </a:endParaRPr>
          </a:p>
          <a:p>
            <a:pPr algn="ctr"/>
            <a:r>
              <a:rPr lang="en-US" sz="1200" b="1" dirty="0">
                <a:solidFill>
                  <a:schemeClr val="tx1"/>
                </a:solidFill>
                <a:latin typeface="Avenir Light"/>
                <a:cs typeface="Avenir Light"/>
              </a:rPr>
              <a:t>*</a:t>
            </a:r>
            <a:r>
              <a:rPr lang="en-US" sz="1100" b="1" dirty="0">
                <a:solidFill>
                  <a:schemeClr val="tx1"/>
                </a:solidFill>
                <a:latin typeface="Avenir Light"/>
                <a:cs typeface="Avenir Light"/>
              </a:rPr>
              <a:t>Full disclosure I am not an expert in topic modeling</a:t>
            </a:r>
          </a:p>
        </p:txBody>
      </p:sp>
      <p:sp>
        <p:nvSpPr>
          <p:cNvPr id="13" name="TextBox 12"/>
          <p:cNvSpPr txBox="1"/>
          <p:nvPr/>
        </p:nvSpPr>
        <p:spPr>
          <a:xfrm>
            <a:off x="4700588" y="2381853"/>
            <a:ext cx="4097424" cy="1015663"/>
          </a:xfrm>
          <a:prstGeom prst="rect">
            <a:avLst/>
          </a:prstGeom>
          <a:noFill/>
        </p:spPr>
        <p:txBody>
          <a:bodyPr wrap="square" rtlCol="0">
            <a:spAutoFit/>
          </a:bodyPr>
          <a:lstStyle/>
          <a:p>
            <a:pPr marL="112713" indent="-112713">
              <a:buFont typeface="+mj-lt"/>
              <a:buAutoNum type="arabicPeriod"/>
            </a:pPr>
            <a:r>
              <a:rPr lang="en-US" sz="1200" dirty="0">
                <a:latin typeface="Avenir Light"/>
                <a:cs typeface="Avenir Light"/>
              </a:rPr>
              <a:t>I like to watch basketball and football on TV.</a:t>
            </a:r>
          </a:p>
          <a:p>
            <a:pPr marL="112713" indent="-112713">
              <a:buFont typeface="+mj-lt"/>
              <a:buAutoNum type="arabicPeriod"/>
            </a:pPr>
            <a:r>
              <a:rPr lang="en-US" sz="1200" dirty="0">
                <a:latin typeface="Avenir Light"/>
                <a:cs typeface="Avenir Light"/>
              </a:rPr>
              <a:t>I watched basketball and Shark Tank yesterday.</a:t>
            </a:r>
          </a:p>
          <a:p>
            <a:pPr marL="112713" indent="-112713">
              <a:buFont typeface="+mj-lt"/>
              <a:buAutoNum type="arabicPeriod"/>
            </a:pPr>
            <a:r>
              <a:rPr lang="en-US" sz="1200" dirty="0">
                <a:latin typeface="Avenir Light"/>
                <a:cs typeface="Avenir Light"/>
              </a:rPr>
              <a:t>Open source analytics software is the best.</a:t>
            </a:r>
          </a:p>
          <a:p>
            <a:pPr marL="112713" indent="-112713">
              <a:buFont typeface="+mj-lt"/>
              <a:buAutoNum type="arabicPeriod"/>
            </a:pPr>
            <a:r>
              <a:rPr lang="en-US" sz="1200" dirty="0">
                <a:latin typeface="Avenir Light"/>
                <a:cs typeface="Avenir Light"/>
              </a:rPr>
              <a:t>R is an open source software for analysis.</a:t>
            </a:r>
          </a:p>
          <a:p>
            <a:pPr marL="112713" indent="-112713">
              <a:buFont typeface="+mj-lt"/>
              <a:buAutoNum type="arabicPeriod"/>
            </a:pPr>
            <a:r>
              <a:rPr lang="en-US" sz="1200" dirty="0">
                <a:latin typeface="Avenir Light"/>
                <a:cs typeface="Avenir Light"/>
              </a:rPr>
              <a:t>I use R for basketball analytics.</a:t>
            </a:r>
          </a:p>
        </p:txBody>
      </p:sp>
      <p:sp>
        <p:nvSpPr>
          <p:cNvPr id="14" name="TextBox 13"/>
          <p:cNvSpPr txBox="1"/>
          <p:nvPr/>
        </p:nvSpPr>
        <p:spPr>
          <a:xfrm>
            <a:off x="4699535" y="3561115"/>
            <a:ext cx="4115854" cy="1600438"/>
          </a:xfrm>
          <a:prstGeom prst="rect">
            <a:avLst/>
          </a:prstGeom>
          <a:noFill/>
        </p:spPr>
        <p:txBody>
          <a:bodyPr wrap="square" rtlCol="0">
            <a:spAutoFit/>
          </a:bodyPr>
          <a:lstStyle/>
          <a:p>
            <a:r>
              <a:rPr lang="en-US" sz="1400" u="sng" dirty="0">
                <a:latin typeface="Avenir Light"/>
                <a:cs typeface="Avenir Light"/>
              </a:rPr>
              <a:t>Topic A: </a:t>
            </a:r>
            <a:r>
              <a:rPr lang="en-US" sz="1400" dirty="0">
                <a:latin typeface="Avenir Light"/>
                <a:cs typeface="Avenir Light"/>
              </a:rPr>
              <a:t>30% basketball, 20% football, 15% watched, 10% TV…</a:t>
            </a:r>
            <a:r>
              <a:rPr lang="en-US" sz="1400" i="1" dirty="0">
                <a:latin typeface="Avenir Light"/>
                <a:cs typeface="Avenir Light"/>
              </a:rPr>
              <a:t>something to do with watching sports</a:t>
            </a:r>
          </a:p>
          <a:p>
            <a:r>
              <a:rPr lang="en-US" sz="1400" u="sng" dirty="0">
                <a:latin typeface="Avenir Light"/>
                <a:cs typeface="Avenir Light"/>
              </a:rPr>
              <a:t>Topic B</a:t>
            </a:r>
            <a:r>
              <a:rPr lang="en-US" sz="1400" dirty="0">
                <a:latin typeface="Avenir Light"/>
                <a:cs typeface="Avenir Light"/>
              </a:rPr>
              <a:t>: 40% software, 10% open, 10% source…10% analytics </a:t>
            </a:r>
            <a:r>
              <a:rPr lang="en-US" sz="1400" i="1" dirty="0">
                <a:latin typeface="Avenir Light"/>
                <a:cs typeface="Avenir Light"/>
              </a:rPr>
              <a:t>something to do with open source analytics software </a:t>
            </a:r>
          </a:p>
          <a:p>
            <a:endParaRPr lang="en-US" sz="1400" dirty="0">
              <a:latin typeface="Avenir Light"/>
              <a:cs typeface="Avenir Light"/>
            </a:endParaRPr>
          </a:p>
        </p:txBody>
      </p:sp>
      <p:sp>
        <p:nvSpPr>
          <p:cNvPr id="15" name="TextBox 14"/>
          <p:cNvSpPr txBox="1"/>
          <p:nvPr/>
        </p:nvSpPr>
        <p:spPr>
          <a:xfrm>
            <a:off x="4700588" y="2046825"/>
            <a:ext cx="928862" cy="369332"/>
          </a:xfrm>
          <a:prstGeom prst="rect">
            <a:avLst/>
          </a:prstGeom>
          <a:noFill/>
        </p:spPr>
        <p:txBody>
          <a:bodyPr wrap="none" rtlCol="0">
            <a:spAutoFit/>
          </a:bodyPr>
          <a:lstStyle/>
          <a:p>
            <a:r>
              <a:rPr lang="en-US" dirty="0">
                <a:latin typeface="Avenir Light"/>
                <a:cs typeface="Avenir Light"/>
              </a:rPr>
              <a:t>Corpus</a:t>
            </a:r>
          </a:p>
        </p:txBody>
      </p:sp>
      <p:sp>
        <p:nvSpPr>
          <p:cNvPr id="16" name="TextBox 15"/>
          <p:cNvSpPr txBox="1"/>
          <p:nvPr/>
        </p:nvSpPr>
        <p:spPr>
          <a:xfrm>
            <a:off x="4700588" y="3284116"/>
            <a:ext cx="1339044" cy="369332"/>
          </a:xfrm>
          <a:prstGeom prst="rect">
            <a:avLst/>
          </a:prstGeom>
          <a:noFill/>
        </p:spPr>
        <p:txBody>
          <a:bodyPr wrap="none" rtlCol="0">
            <a:spAutoFit/>
          </a:bodyPr>
          <a:lstStyle/>
          <a:p>
            <a:r>
              <a:rPr lang="en-US" dirty="0">
                <a:latin typeface="Avenir Light"/>
                <a:cs typeface="Avenir Light"/>
              </a:rPr>
              <a:t>LDA Topics</a:t>
            </a:r>
          </a:p>
        </p:txBody>
      </p:sp>
      <p:sp>
        <p:nvSpPr>
          <p:cNvPr id="17" name="TextBox 16"/>
          <p:cNvSpPr txBox="1"/>
          <p:nvPr/>
        </p:nvSpPr>
        <p:spPr>
          <a:xfrm>
            <a:off x="4700588" y="4861550"/>
            <a:ext cx="4113747" cy="1200329"/>
          </a:xfrm>
          <a:prstGeom prst="rect">
            <a:avLst/>
          </a:prstGeom>
          <a:noFill/>
        </p:spPr>
        <p:txBody>
          <a:bodyPr wrap="square" rtlCol="0">
            <a:spAutoFit/>
          </a:bodyPr>
          <a:lstStyle/>
          <a:p>
            <a:r>
              <a:rPr lang="en-US" sz="1200" dirty="0">
                <a:latin typeface="Avenir Light"/>
                <a:cs typeface="Avenir Light"/>
              </a:rPr>
              <a:t>Documents</a:t>
            </a:r>
          </a:p>
          <a:p>
            <a:pPr marL="112713" indent="-112713">
              <a:buAutoNum type="arabicPeriod"/>
            </a:pPr>
            <a:r>
              <a:rPr lang="en-US" sz="1200" dirty="0">
                <a:latin typeface="Avenir Light"/>
                <a:cs typeface="Avenir Light"/>
              </a:rPr>
              <a:t>100% Topic A</a:t>
            </a:r>
          </a:p>
          <a:p>
            <a:pPr marL="112713" indent="-112713">
              <a:buAutoNum type="arabicPeriod"/>
            </a:pPr>
            <a:r>
              <a:rPr lang="en-US" sz="1200" dirty="0">
                <a:latin typeface="Avenir Light"/>
                <a:cs typeface="Avenir Light"/>
              </a:rPr>
              <a:t>100% Topic A</a:t>
            </a:r>
          </a:p>
          <a:p>
            <a:pPr marL="112713" indent="-112713">
              <a:buAutoNum type="arabicPeriod"/>
            </a:pPr>
            <a:r>
              <a:rPr lang="en-US" sz="1200" dirty="0">
                <a:latin typeface="Avenir Light"/>
                <a:cs typeface="Avenir Light"/>
              </a:rPr>
              <a:t>100% Topic B</a:t>
            </a:r>
          </a:p>
          <a:p>
            <a:pPr marL="112713" indent="-112713">
              <a:buAutoNum type="arabicPeriod"/>
            </a:pPr>
            <a:r>
              <a:rPr lang="en-US" sz="1200" dirty="0">
                <a:latin typeface="Avenir Light"/>
                <a:cs typeface="Avenir Light"/>
              </a:rPr>
              <a:t>100% Topic B</a:t>
            </a:r>
          </a:p>
          <a:p>
            <a:pPr marL="112713" indent="-112713">
              <a:buAutoNum type="arabicPeriod"/>
            </a:pPr>
            <a:r>
              <a:rPr lang="en-US" sz="1200" dirty="0">
                <a:latin typeface="Avenir Light"/>
                <a:cs typeface="Avenir Light"/>
              </a:rPr>
              <a:t>60% Topic B, 40% Topic A</a:t>
            </a:r>
          </a:p>
        </p:txBody>
      </p:sp>
    </p:spTree>
    <p:extLst>
      <p:ext uri="{BB962C8B-B14F-4D97-AF65-F5344CB8AC3E}">
        <p14:creationId xmlns:p14="http://schemas.microsoft.com/office/powerpoint/2010/main" val="9537743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venir Heavy"/>
                <a:cs typeface="Avenir Heavy"/>
              </a:rPr>
              <a:t>7_TopicModeling_Sentiment.R</a:t>
            </a:r>
          </a:p>
        </p:txBody>
      </p:sp>
      <p:sp>
        <p:nvSpPr>
          <p:cNvPr id="3" name="TextBox 2"/>
          <p:cNvSpPr txBox="1"/>
          <p:nvPr/>
        </p:nvSpPr>
        <p:spPr>
          <a:xfrm>
            <a:off x="4184734" y="714092"/>
            <a:ext cx="787596" cy="369332"/>
          </a:xfrm>
          <a:prstGeom prst="rect">
            <a:avLst/>
          </a:prstGeom>
          <a:noFill/>
        </p:spPr>
        <p:txBody>
          <a:bodyPr wrap="none" rtlCol="0">
            <a:spAutoFit/>
          </a:bodyPr>
          <a:lstStyle/>
          <a:p>
            <a:r>
              <a:rPr lang="en-US" dirty="0">
                <a:solidFill>
                  <a:srgbClr val="FFFFFF"/>
                </a:solidFill>
                <a:latin typeface="Avenir Light"/>
                <a:cs typeface="Avenir Light"/>
              </a:rPr>
              <a:t>Setup</a:t>
            </a:r>
          </a:p>
        </p:txBody>
      </p:sp>
      <p:sp>
        <p:nvSpPr>
          <p:cNvPr id="2" name="TextBox 1"/>
          <p:cNvSpPr txBox="1"/>
          <p:nvPr/>
        </p:nvSpPr>
        <p:spPr>
          <a:xfrm>
            <a:off x="272956" y="1173708"/>
            <a:ext cx="6083717" cy="307777"/>
          </a:xfrm>
          <a:prstGeom prst="rect">
            <a:avLst/>
          </a:prstGeom>
          <a:noFill/>
        </p:spPr>
        <p:txBody>
          <a:bodyPr wrap="none" rtlCol="0">
            <a:spAutoFit/>
          </a:bodyPr>
          <a:lstStyle/>
          <a:p>
            <a:r>
              <a:rPr lang="en-US" dirty="0"/>
              <a:t>library(</a:t>
            </a:r>
            <a:r>
              <a:rPr lang="en-US" dirty="0" err="1"/>
              <a:t>topicmodels</a:t>
            </a:r>
            <a:r>
              <a:rPr lang="en-US" dirty="0"/>
              <a:t>) is not actively maintained. So, library(</a:t>
            </a:r>
            <a:r>
              <a:rPr lang="en-US" dirty="0" err="1"/>
              <a:t>lda</a:t>
            </a:r>
            <a:r>
              <a:rPr lang="en-US" dirty="0"/>
              <a:t>) is used here.</a:t>
            </a:r>
          </a:p>
        </p:txBody>
      </p:sp>
      <p:sp>
        <p:nvSpPr>
          <p:cNvPr id="4" name="TextBox 3"/>
          <p:cNvSpPr txBox="1"/>
          <p:nvPr/>
        </p:nvSpPr>
        <p:spPr>
          <a:xfrm>
            <a:off x="259307" y="805219"/>
            <a:ext cx="2664512" cy="400110"/>
          </a:xfrm>
          <a:prstGeom prst="rect">
            <a:avLst/>
          </a:prstGeom>
          <a:noFill/>
        </p:spPr>
        <p:txBody>
          <a:bodyPr wrap="none" rtlCol="0">
            <a:spAutoFit/>
          </a:bodyPr>
          <a:lstStyle/>
          <a:p>
            <a:r>
              <a:rPr lang="en-US" sz="2000" b="1" u="sng" dirty="0"/>
              <a:t>LDA Topic Modeling</a:t>
            </a:r>
          </a:p>
        </p:txBody>
      </p:sp>
      <p:sp>
        <p:nvSpPr>
          <p:cNvPr id="11" name="Rectangle 10"/>
          <p:cNvSpPr/>
          <p:nvPr/>
        </p:nvSpPr>
        <p:spPr>
          <a:xfrm>
            <a:off x="293426" y="1801154"/>
            <a:ext cx="2470548" cy="307777"/>
          </a:xfrm>
          <a:prstGeom prst="rect">
            <a:avLst/>
          </a:prstGeom>
          <a:solidFill>
            <a:schemeClr val="bg1">
              <a:lumMod val="75000"/>
            </a:schemeClr>
          </a:solidFill>
          <a:ln>
            <a:solidFill>
              <a:schemeClr val="bg1">
                <a:lumMod val="75000"/>
              </a:schemeClr>
            </a:solidFill>
          </a:ln>
        </p:spPr>
        <p:txBody>
          <a:bodyPr wrap="none">
            <a:spAutoFit/>
          </a:bodyPr>
          <a:lstStyle/>
          <a:p>
            <a:r>
              <a:rPr lang="en-US" dirty="0" err="1">
                <a:latin typeface="Consolas" panose="020B0609020204030204" pitchFamily="49" charset="0"/>
                <a:cs typeface="Consolas" panose="020B0609020204030204" pitchFamily="49" charset="0"/>
              </a:rPr>
              <a:t>txtLex</a:t>
            </a:r>
            <a:r>
              <a:rPr lang="en-US" dirty="0">
                <a:latin typeface="Consolas" panose="020B0609020204030204" pitchFamily="49" charset="0"/>
                <a:cs typeface="Consolas" panose="020B0609020204030204" pitchFamily="49" charset="0"/>
              </a:rPr>
              <a:t>&lt;-lexicalize(txt)</a:t>
            </a:r>
          </a:p>
        </p:txBody>
      </p:sp>
      <p:sp>
        <p:nvSpPr>
          <p:cNvPr id="12" name="TextBox 11"/>
          <p:cNvSpPr txBox="1"/>
          <p:nvPr/>
        </p:nvSpPr>
        <p:spPr>
          <a:xfrm>
            <a:off x="2770494" y="1815152"/>
            <a:ext cx="6450805" cy="307777"/>
          </a:xfrm>
          <a:prstGeom prst="rect">
            <a:avLst/>
          </a:prstGeom>
          <a:noFill/>
        </p:spPr>
        <p:txBody>
          <a:bodyPr wrap="none" rtlCol="0">
            <a:spAutoFit/>
          </a:bodyPr>
          <a:lstStyle/>
          <a:p>
            <a:r>
              <a:rPr lang="en-US" dirty="0"/>
              <a:t>Reads raw text, and creates a corpus of n “articles”, and complete word lexicon.</a:t>
            </a:r>
          </a:p>
        </p:txBody>
      </p:sp>
      <p:sp>
        <p:nvSpPr>
          <p:cNvPr id="13" name="Rectangle 12"/>
          <p:cNvSpPr/>
          <p:nvPr/>
        </p:nvSpPr>
        <p:spPr>
          <a:xfrm>
            <a:off x="293426" y="2309041"/>
            <a:ext cx="5848065" cy="523220"/>
          </a:xfrm>
          <a:prstGeom prst="rect">
            <a:avLst/>
          </a:prstGeom>
          <a:solidFill>
            <a:schemeClr val="bg1">
              <a:lumMod val="75000"/>
            </a:schemeClr>
          </a:solidFill>
        </p:spPr>
        <p:txBody>
          <a:bodyPr wrap="square">
            <a:spAutoFit/>
          </a:bodyPr>
          <a:lstStyle/>
          <a:p>
            <a:r>
              <a:rPr lang="en-US" dirty="0" err="1">
                <a:latin typeface="Consolas" panose="020B0609020204030204" pitchFamily="49" charset="0"/>
                <a:cs typeface="Consolas" panose="020B0609020204030204" pitchFamily="49" charset="0"/>
              </a:rPr>
              <a:t>txtWordCount</a:t>
            </a:r>
            <a:r>
              <a:rPr lang="en-US" dirty="0">
                <a:latin typeface="Consolas" panose="020B0609020204030204" pitchFamily="49" charset="0"/>
                <a:cs typeface="Consolas" panose="020B0609020204030204" pitchFamily="49" charset="0"/>
              </a:rPr>
              <a:t>&lt;-</a:t>
            </a:r>
            <a:r>
              <a:rPr lang="en-US" dirty="0" err="1">
                <a:latin typeface="Consolas" panose="020B0609020204030204" pitchFamily="49" charset="0"/>
                <a:cs typeface="Consolas" panose="020B0609020204030204" pitchFamily="49" charset="0"/>
              </a:rPr>
              <a:t>word.counts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txtLex$documents</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txtLex$vocab</a:t>
            </a:r>
            <a:r>
              <a:rPr lang="en-US" dirty="0">
                <a:latin typeface="Consolas" panose="020B0609020204030204" pitchFamily="49" charset="0"/>
                <a:cs typeface="Consolas" panose="020B0609020204030204" pitchFamily="49" charset="0"/>
              </a:rPr>
              <a:t>)</a:t>
            </a:r>
          </a:p>
          <a:p>
            <a:r>
              <a:rPr lang="en-US" dirty="0" err="1">
                <a:latin typeface="Consolas" panose="020B0609020204030204" pitchFamily="49" charset="0"/>
                <a:cs typeface="Consolas" panose="020B0609020204030204" pitchFamily="49" charset="0"/>
              </a:rPr>
              <a:t>txtDocLength</a:t>
            </a:r>
            <a:r>
              <a:rPr lang="en-US" dirty="0">
                <a:latin typeface="Consolas" panose="020B0609020204030204" pitchFamily="49" charset="0"/>
                <a:cs typeface="Consolas" panose="020B0609020204030204" pitchFamily="49" charset="0"/>
              </a:rPr>
              <a:t>&lt;-</a:t>
            </a:r>
            <a:r>
              <a:rPr lang="en-US" dirty="0" err="1">
                <a:latin typeface="Consolas" panose="020B0609020204030204" pitchFamily="49" charset="0"/>
                <a:cs typeface="Consolas" panose="020B0609020204030204" pitchFamily="49" charset="0"/>
              </a:rPr>
              <a:t>document.lengths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txtLex$documents</a:t>
            </a:r>
            <a:r>
              <a:rPr lang="en-US" dirty="0">
                <a:latin typeface="Consolas" panose="020B0609020204030204" pitchFamily="49" charset="0"/>
                <a:cs typeface="Consolas" panose="020B0609020204030204" pitchFamily="49" charset="0"/>
              </a:rPr>
              <a:t>)</a:t>
            </a:r>
          </a:p>
        </p:txBody>
      </p:sp>
      <p:sp>
        <p:nvSpPr>
          <p:cNvPr id="14" name="TextBox 13"/>
          <p:cNvSpPr txBox="1"/>
          <p:nvPr/>
        </p:nvSpPr>
        <p:spPr>
          <a:xfrm>
            <a:off x="6155140" y="2320120"/>
            <a:ext cx="2701381" cy="523220"/>
          </a:xfrm>
          <a:prstGeom prst="rect">
            <a:avLst/>
          </a:prstGeom>
          <a:noFill/>
        </p:spPr>
        <p:txBody>
          <a:bodyPr wrap="none" rtlCol="0">
            <a:spAutoFit/>
          </a:bodyPr>
          <a:lstStyle/>
          <a:p>
            <a:r>
              <a:rPr lang="en-US" dirty="0"/>
              <a:t>Word counts for each article</a:t>
            </a:r>
          </a:p>
          <a:p>
            <a:r>
              <a:rPr lang="en-US" dirty="0"/>
              <a:t>Number of words in each article</a:t>
            </a:r>
          </a:p>
        </p:txBody>
      </p:sp>
      <p:sp>
        <p:nvSpPr>
          <p:cNvPr id="16" name="TextBox 15"/>
          <p:cNvSpPr txBox="1"/>
          <p:nvPr/>
        </p:nvSpPr>
        <p:spPr>
          <a:xfrm>
            <a:off x="293426" y="3398293"/>
            <a:ext cx="7340471" cy="1615827"/>
          </a:xfrm>
          <a:prstGeom prst="rect">
            <a:avLst/>
          </a:prstGeom>
          <a:solidFill>
            <a:schemeClr val="bg1">
              <a:lumMod val="75000"/>
            </a:schemeClr>
          </a:solidFill>
        </p:spPr>
        <p:txBody>
          <a:bodyPr wrap="none" rtlCol="0">
            <a:spAutoFit/>
          </a:bodyPr>
          <a:lstStyle/>
          <a:p>
            <a:r>
              <a:rPr lang="en-US" sz="1100" dirty="0">
                <a:latin typeface="Consolas" panose="020B0609020204030204" pitchFamily="49" charset="0"/>
                <a:cs typeface="Consolas" panose="020B0609020204030204" pitchFamily="49" charset="0"/>
              </a:rPr>
              <a:t># LDA Topic Modeling</a:t>
            </a:r>
          </a:p>
          <a:p>
            <a:r>
              <a:rPr lang="en-US" sz="1100" dirty="0">
                <a:latin typeface="Consolas" panose="020B0609020204030204" pitchFamily="49" charset="0"/>
                <a:cs typeface="Consolas" panose="020B0609020204030204" pitchFamily="49" charset="0"/>
              </a:rPr>
              <a:t>k &lt;- 5</a:t>
            </a:r>
          </a:p>
          <a:p>
            <a:r>
              <a:rPr lang="en-US" sz="1100" dirty="0" err="1">
                <a:latin typeface="Consolas" panose="020B0609020204030204" pitchFamily="49" charset="0"/>
                <a:cs typeface="Consolas" panose="020B0609020204030204" pitchFamily="49" charset="0"/>
              </a:rPr>
              <a:t>num.iter</a:t>
            </a:r>
            <a:r>
              <a:rPr lang="en-US" sz="1100" dirty="0">
                <a:latin typeface="Consolas" panose="020B0609020204030204" pitchFamily="49" charset="0"/>
                <a:cs typeface="Consolas" panose="020B0609020204030204" pitchFamily="49" charset="0"/>
              </a:rPr>
              <a:t> &lt;- 25 </a:t>
            </a:r>
          </a:p>
          <a:p>
            <a:r>
              <a:rPr lang="en-US" sz="1100" dirty="0">
                <a:latin typeface="Consolas" panose="020B0609020204030204" pitchFamily="49" charset="0"/>
                <a:cs typeface="Consolas" panose="020B0609020204030204" pitchFamily="49" charset="0"/>
              </a:rPr>
              <a:t>alpha &lt;- 0.02 </a:t>
            </a:r>
          </a:p>
          <a:p>
            <a:r>
              <a:rPr lang="en-US" sz="1100" dirty="0">
                <a:latin typeface="Consolas" panose="020B0609020204030204" pitchFamily="49" charset="0"/>
                <a:cs typeface="Consolas" panose="020B0609020204030204" pitchFamily="49" charset="0"/>
              </a:rPr>
              <a:t>eta &lt;- 0.02</a:t>
            </a:r>
          </a:p>
          <a:p>
            <a:r>
              <a:rPr lang="en-US" sz="1100" dirty="0" err="1">
                <a:latin typeface="Consolas" panose="020B0609020204030204" pitchFamily="49" charset="0"/>
                <a:cs typeface="Consolas" panose="020B0609020204030204" pitchFamily="49" charset="0"/>
              </a:rPr>
              <a:t>set.seed</a:t>
            </a:r>
            <a:r>
              <a:rPr lang="en-US" sz="1100" dirty="0">
                <a:latin typeface="Consolas" panose="020B0609020204030204" pitchFamily="49" charset="0"/>
                <a:cs typeface="Consolas" panose="020B0609020204030204" pitchFamily="49" charset="0"/>
              </a:rPr>
              <a:t>(1234) </a:t>
            </a:r>
          </a:p>
          <a:p>
            <a:r>
              <a:rPr lang="en-US" sz="1100" dirty="0">
                <a:latin typeface="Consolas" panose="020B0609020204030204" pitchFamily="49" charset="0"/>
                <a:cs typeface="Consolas" panose="020B0609020204030204" pitchFamily="49" charset="0"/>
              </a:rPr>
              <a:t>fit &lt;- </a:t>
            </a:r>
            <a:r>
              <a:rPr lang="en-US" sz="1100" dirty="0" err="1">
                <a:latin typeface="Consolas" panose="020B0609020204030204" pitchFamily="49" charset="0"/>
                <a:cs typeface="Consolas" panose="020B0609020204030204" pitchFamily="49" charset="0"/>
              </a:rPr>
              <a:t>lda.collapsed.gibbs.sampler</a:t>
            </a:r>
            <a:r>
              <a:rPr lang="en-US" sz="1100" dirty="0">
                <a:latin typeface="Consolas" panose="020B0609020204030204" pitchFamily="49" charset="0"/>
                <a:cs typeface="Consolas" panose="020B0609020204030204" pitchFamily="49" charset="0"/>
              </a:rPr>
              <a:t>(documents = </a:t>
            </a:r>
            <a:r>
              <a:rPr lang="en-US" sz="1100" dirty="0" err="1">
                <a:latin typeface="Consolas" panose="020B0609020204030204" pitchFamily="49" charset="0"/>
                <a:cs typeface="Consolas" panose="020B0609020204030204" pitchFamily="49" charset="0"/>
              </a:rPr>
              <a:t>txtLex$documents</a:t>
            </a:r>
            <a:r>
              <a:rPr lang="en-US" sz="1100" dirty="0">
                <a:latin typeface="Consolas" panose="020B0609020204030204" pitchFamily="49" charset="0"/>
                <a:cs typeface="Consolas" panose="020B0609020204030204" pitchFamily="49" charset="0"/>
              </a:rPr>
              <a:t>, K = </a:t>
            </a:r>
            <a:r>
              <a:rPr lang="en-US" sz="1100" dirty="0" err="1">
                <a:latin typeface="Consolas" panose="020B0609020204030204" pitchFamily="49" charset="0"/>
                <a:cs typeface="Consolas" panose="020B0609020204030204" pitchFamily="49" charset="0"/>
              </a:rPr>
              <a:t>k,vocab</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txtLex$vocab</a:t>
            </a:r>
            <a:r>
              <a:rPr lang="en-US" sz="1100" dirty="0">
                <a:latin typeface="Consolas" panose="020B0609020204030204" pitchFamily="49" charset="0"/>
                <a:cs typeface="Consolas" panose="020B0609020204030204" pitchFamily="49" charset="0"/>
              </a:rPr>
              <a:t>,</a:t>
            </a:r>
          </a:p>
          <a:p>
            <a:r>
              <a:rPr lang="en-US" sz="1100" dirty="0">
                <a:latin typeface="Consolas" panose="020B0609020204030204" pitchFamily="49" charset="0"/>
                <a:cs typeface="Consolas" panose="020B0609020204030204" pitchFamily="49" charset="0"/>
              </a:rPr>
              <a:t>                                   </a:t>
            </a:r>
            <a:r>
              <a:rPr lang="en-US" sz="1100" dirty="0" err="1">
                <a:latin typeface="Consolas" panose="020B0609020204030204" pitchFamily="49" charset="0"/>
                <a:cs typeface="Consolas" panose="020B0609020204030204" pitchFamily="49" charset="0"/>
              </a:rPr>
              <a:t>num.iterations</a:t>
            </a:r>
            <a:r>
              <a:rPr lang="en-US" sz="1100" dirty="0">
                <a:latin typeface="Consolas" panose="020B0609020204030204" pitchFamily="49" charset="0"/>
                <a:cs typeface="Consolas" panose="020B0609020204030204" pitchFamily="49" charset="0"/>
              </a:rPr>
              <a:t> = </a:t>
            </a:r>
            <a:r>
              <a:rPr lang="en-US" sz="1100" dirty="0" err="1">
                <a:latin typeface="Consolas" panose="020B0609020204030204" pitchFamily="49" charset="0"/>
                <a:cs typeface="Consolas" panose="020B0609020204030204" pitchFamily="49" charset="0"/>
              </a:rPr>
              <a:t>num.iter,alpha</a:t>
            </a:r>
            <a:r>
              <a:rPr lang="en-US" sz="1100" dirty="0">
                <a:latin typeface="Consolas" panose="020B0609020204030204" pitchFamily="49" charset="0"/>
                <a:cs typeface="Consolas" panose="020B0609020204030204" pitchFamily="49" charset="0"/>
              </a:rPr>
              <a:t> = alpha, eta = eta,</a:t>
            </a:r>
          </a:p>
          <a:p>
            <a:r>
              <a:rPr lang="en-US" sz="1100" dirty="0">
                <a:latin typeface="Consolas" panose="020B0609020204030204" pitchFamily="49" charset="0"/>
                <a:cs typeface="Consolas" panose="020B0609020204030204" pitchFamily="49" charset="0"/>
              </a:rPr>
              <a:t>                                   initial = NULL, </a:t>
            </a:r>
            <a:r>
              <a:rPr lang="en-US" sz="1100" dirty="0" err="1">
                <a:latin typeface="Consolas" panose="020B0609020204030204" pitchFamily="49" charset="0"/>
                <a:cs typeface="Consolas" panose="020B0609020204030204" pitchFamily="49" charset="0"/>
              </a:rPr>
              <a:t>burnin</a:t>
            </a:r>
            <a:r>
              <a:rPr lang="en-US" sz="1100" dirty="0">
                <a:latin typeface="Consolas" panose="020B0609020204030204" pitchFamily="49" charset="0"/>
                <a:cs typeface="Consolas" panose="020B0609020204030204" pitchFamily="49" charset="0"/>
              </a:rPr>
              <a:t> = 0,compute.log.likelihood = TRUE)</a:t>
            </a:r>
          </a:p>
        </p:txBody>
      </p:sp>
      <p:sp>
        <p:nvSpPr>
          <p:cNvPr id="17" name="TextBox 16"/>
          <p:cNvSpPr txBox="1"/>
          <p:nvPr/>
        </p:nvSpPr>
        <p:spPr>
          <a:xfrm>
            <a:off x="1937983" y="3862316"/>
            <a:ext cx="1109599" cy="307777"/>
          </a:xfrm>
          <a:prstGeom prst="rect">
            <a:avLst/>
          </a:prstGeom>
          <a:solidFill>
            <a:schemeClr val="accent6"/>
          </a:solidFill>
        </p:spPr>
        <p:txBody>
          <a:bodyPr wrap="none" rtlCol="0">
            <a:spAutoFit/>
          </a:bodyPr>
          <a:lstStyle/>
          <a:p>
            <a:r>
              <a:rPr lang="en-US" dirty="0"/>
              <a:t>Parameters</a:t>
            </a:r>
          </a:p>
        </p:txBody>
      </p:sp>
      <p:sp>
        <p:nvSpPr>
          <p:cNvPr id="29" name="TextBox 28"/>
          <p:cNvSpPr txBox="1"/>
          <p:nvPr/>
        </p:nvSpPr>
        <p:spPr>
          <a:xfrm>
            <a:off x="7822443" y="4560627"/>
            <a:ext cx="920445" cy="307777"/>
          </a:xfrm>
          <a:prstGeom prst="rect">
            <a:avLst/>
          </a:prstGeom>
          <a:solidFill>
            <a:schemeClr val="accent6"/>
          </a:solidFill>
        </p:spPr>
        <p:txBody>
          <a:bodyPr wrap="none" rtlCol="0">
            <a:spAutoFit/>
          </a:bodyPr>
          <a:lstStyle/>
          <a:p>
            <a:r>
              <a:rPr lang="en-US" dirty="0"/>
              <a:t>Model Fit</a:t>
            </a:r>
          </a:p>
        </p:txBody>
      </p:sp>
      <p:sp>
        <p:nvSpPr>
          <p:cNvPr id="20" name="Isosceles Triangle 19"/>
          <p:cNvSpPr/>
          <p:nvPr/>
        </p:nvSpPr>
        <p:spPr>
          <a:xfrm rot="5400000">
            <a:off x="1269240" y="3889613"/>
            <a:ext cx="852986" cy="279779"/>
          </a:xfrm>
          <a:prstGeom prs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Isosceles Triangle 29"/>
          <p:cNvSpPr/>
          <p:nvPr/>
        </p:nvSpPr>
        <p:spPr>
          <a:xfrm rot="5400000">
            <a:off x="7221940" y="4601573"/>
            <a:ext cx="852986" cy="279779"/>
          </a:xfrm>
          <a:prstGeom prs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439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Text Mining Workflow</a:t>
            </a:r>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grpSp>
        <p:nvGrpSpPr>
          <p:cNvPr id="6" name="Group 5"/>
          <p:cNvGrpSpPr/>
          <p:nvPr/>
        </p:nvGrpSpPr>
        <p:grpSpPr>
          <a:xfrm>
            <a:off x="4805362" y="1064895"/>
            <a:ext cx="4197107" cy="5254400"/>
            <a:chOff x="4800600" y="1234440"/>
            <a:chExt cx="4197107" cy="5254400"/>
          </a:xfrm>
        </p:grpSpPr>
        <p:sp>
          <p:nvSpPr>
            <p:cNvPr id="7" name="Rectangle 6"/>
            <p:cNvSpPr/>
            <p:nvPr/>
          </p:nvSpPr>
          <p:spPr>
            <a:xfrm>
              <a:off x="4800600" y="1234440"/>
              <a:ext cx="3794760" cy="51968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latin typeface="Arial Unicode MS" panose="020B0604020202020204" pitchFamily="34" charset="-128"/>
              </a:endParaRPr>
            </a:p>
          </p:txBody>
        </p:sp>
        <p:pic>
          <p:nvPicPr>
            <p:cNvPr id="8" name="Picture 7" descr="Chapt1 Text Mining Workflow v3.png"/>
            <p:cNvPicPr>
              <a:picLocks noChangeAspect="1"/>
            </p:cNvPicPr>
            <p:nvPr/>
          </p:nvPicPr>
          <p:blipFill rotWithShape="1">
            <a:blip r:embed="rId2">
              <a:extLst>
                <a:ext uri="{28A0092B-C50C-407E-A947-70E740481C1C}">
                  <a14:useLocalDpi xmlns:a14="http://schemas.microsoft.com/office/drawing/2010/main" val="0"/>
                </a:ext>
              </a:extLst>
            </a:blip>
            <a:srcRect l="15818"/>
            <a:stretch/>
          </p:blipFill>
          <p:spPr>
            <a:xfrm>
              <a:off x="4885934" y="1253080"/>
              <a:ext cx="4111773" cy="5235760"/>
            </a:xfrm>
            <a:prstGeom prst="rect">
              <a:avLst/>
            </a:prstGeom>
          </p:spPr>
        </p:pic>
      </p:grpSp>
      <p:sp>
        <p:nvSpPr>
          <p:cNvPr id="9" name="TextBox 8"/>
          <p:cNvSpPr txBox="1"/>
          <p:nvPr/>
        </p:nvSpPr>
        <p:spPr>
          <a:xfrm>
            <a:off x="313790" y="2052099"/>
            <a:ext cx="4563010" cy="3108543"/>
          </a:xfrm>
          <a:prstGeom prst="rect">
            <a:avLst/>
          </a:prstGeom>
          <a:noFill/>
        </p:spPr>
        <p:txBody>
          <a:bodyPr wrap="square" rtlCol="0">
            <a:spAutoFit/>
          </a:bodyPr>
          <a:lstStyle/>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Problem Definition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Identify Text Sources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Text Organization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Feature Extraction</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Analytics</a:t>
            </a:r>
          </a:p>
          <a:p>
            <a:pPr marL="342900" indent="-342900" defTabSz="457200">
              <a:buFontTx/>
              <a:buAutoNum type="arabicPeriod"/>
            </a:pPr>
            <a:r>
              <a:rPr lang="en-US" sz="2800" kern="1200" dirty="0">
                <a:latin typeface="+mj-lt"/>
                <a:ea typeface="Arial Unicode MS" panose="020B0604020202020204" pitchFamily="34" charset="-128"/>
                <a:cs typeface="Arial Unicode MS" panose="020B0604020202020204" pitchFamily="34" charset="-128"/>
              </a:rPr>
              <a:t>Reach Insight or Recommendation</a:t>
            </a:r>
          </a:p>
        </p:txBody>
      </p:sp>
    </p:spTree>
    <p:extLst>
      <p:ext uri="{BB962C8B-B14F-4D97-AF65-F5344CB8AC3E}">
        <p14:creationId xmlns:p14="http://schemas.microsoft.com/office/powerpoint/2010/main" val="12582017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venir Heavy"/>
                <a:cs typeface="Avenir Heavy"/>
              </a:rPr>
              <a:t>7_TopicModeling_Sentiment.R</a:t>
            </a:r>
          </a:p>
        </p:txBody>
      </p:sp>
      <p:sp>
        <p:nvSpPr>
          <p:cNvPr id="3" name="TextBox 2"/>
          <p:cNvSpPr txBox="1"/>
          <p:nvPr/>
        </p:nvSpPr>
        <p:spPr>
          <a:xfrm>
            <a:off x="4184734" y="714092"/>
            <a:ext cx="787596" cy="369332"/>
          </a:xfrm>
          <a:prstGeom prst="rect">
            <a:avLst/>
          </a:prstGeom>
          <a:noFill/>
        </p:spPr>
        <p:txBody>
          <a:bodyPr wrap="none" rtlCol="0">
            <a:spAutoFit/>
          </a:bodyPr>
          <a:lstStyle/>
          <a:p>
            <a:r>
              <a:rPr lang="en-US" dirty="0">
                <a:solidFill>
                  <a:srgbClr val="FFFFFF"/>
                </a:solidFill>
                <a:latin typeface="Avenir Light"/>
                <a:cs typeface="Avenir Light"/>
              </a:rPr>
              <a:t>Setup</a:t>
            </a:r>
          </a:p>
        </p:txBody>
      </p:sp>
      <p:sp>
        <p:nvSpPr>
          <p:cNvPr id="2" name="TextBox 1"/>
          <p:cNvSpPr txBox="1"/>
          <p:nvPr/>
        </p:nvSpPr>
        <p:spPr>
          <a:xfrm>
            <a:off x="272956" y="1895600"/>
            <a:ext cx="6301725" cy="307777"/>
          </a:xfrm>
          <a:prstGeom prst="rect">
            <a:avLst/>
          </a:prstGeom>
          <a:noFill/>
        </p:spPr>
        <p:txBody>
          <a:bodyPr wrap="none" rtlCol="0">
            <a:spAutoFit/>
          </a:bodyPr>
          <a:lstStyle/>
          <a:p>
            <a:r>
              <a:rPr lang="en-US" dirty="0"/>
              <a:t>One of the cool things about </a:t>
            </a:r>
            <a:r>
              <a:rPr lang="en-US" dirty="0" err="1"/>
              <a:t>lda</a:t>
            </a:r>
            <a:r>
              <a:rPr lang="en-US" dirty="0"/>
              <a:t> is that you can find the prototypical document</a:t>
            </a:r>
          </a:p>
        </p:txBody>
      </p:sp>
      <p:sp>
        <p:nvSpPr>
          <p:cNvPr id="4" name="TextBox 3"/>
          <p:cNvSpPr txBox="1"/>
          <p:nvPr/>
        </p:nvSpPr>
        <p:spPr>
          <a:xfrm>
            <a:off x="259307" y="1527111"/>
            <a:ext cx="2664512" cy="400110"/>
          </a:xfrm>
          <a:prstGeom prst="rect">
            <a:avLst/>
          </a:prstGeom>
          <a:noFill/>
        </p:spPr>
        <p:txBody>
          <a:bodyPr wrap="none" rtlCol="0">
            <a:spAutoFit/>
          </a:bodyPr>
          <a:lstStyle/>
          <a:p>
            <a:r>
              <a:rPr lang="en-US" sz="2000" b="1" u="sng" dirty="0"/>
              <a:t>LDA Topic Modeling</a:t>
            </a:r>
          </a:p>
        </p:txBody>
      </p:sp>
      <p:sp>
        <p:nvSpPr>
          <p:cNvPr id="8" name="Rectangle 7"/>
          <p:cNvSpPr/>
          <p:nvPr/>
        </p:nvSpPr>
        <p:spPr>
          <a:xfrm>
            <a:off x="368489" y="2497210"/>
            <a:ext cx="4572000" cy="523220"/>
          </a:xfrm>
          <a:prstGeom prst="rect">
            <a:avLst/>
          </a:prstGeom>
          <a:solidFill>
            <a:schemeClr val="bg1">
              <a:lumMod val="85000"/>
            </a:schemeClr>
          </a:solidFill>
          <a:ln>
            <a:solidFill>
              <a:schemeClr val="bg1">
                <a:lumMod val="75000"/>
              </a:schemeClr>
            </a:solidFill>
          </a:ln>
        </p:spPr>
        <p:txBody>
          <a:bodyPr>
            <a:spAutoFit/>
          </a:bodyPr>
          <a:lstStyle/>
          <a:p>
            <a:r>
              <a:rPr lang="en-US" dirty="0">
                <a:latin typeface="Consolas" panose="020B0609020204030204" pitchFamily="49" charset="0"/>
                <a:cs typeface="Consolas" panose="020B0609020204030204" pitchFamily="49" charset="0"/>
              </a:rPr>
              <a:t># Prototypical Document</a:t>
            </a:r>
          </a:p>
          <a:p>
            <a:r>
              <a:rPr lang="en-US" dirty="0" err="1">
                <a:latin typeface="Consolas" panose="020B0609020204030204" pitchFamily="49" charset="0"/>
                <a:cs typeface="Consolas" panose="020B0609020204030204" pitchFamily="49" charset="0"/>
              </a:rPr>
              <a:t>top.topic.documents</a:t>
            </a:r>
            <a:r>
              <a:rPr lang="en-US" dirty="0">
                <a:latin typeface="Consolas" panose="020B0609020204030204" pitchFamily="49" charset="0"/>
                <a:cs typeface="Consolas" panose="020B0609020204030204" pitchFamily="49" charset="0"/>
              </a:rPr>
              <a:t>(fit$document_sums,1)</a:t>
            </a:r>
          </a:p>
        </p:txBody>
      </p:sp>
      <p:sp>
        <p:nvSpPr>
          <p:cNvPr id="21" name="TextBox 20"/>
          <p:cNvSpPr txBox="1"/>
          <p:nvPr/>
        </p:nvSpPr>
        <p:spPr>
          <a:xfrm>
            <a:off x="368489" y="3164841"/>
            <a:ext cx="1973617" cy="307777"/>
          </a:xfrm>
          <a:prstGeom prst="rect">
            <a:avLst/>
          </a:prstGeom>
          <a:solidFill>
            <a:schemeClr val="bg1">
              <a:lumMod val="85000"/>
            </a:schemeClr>
          </a:solidFill>
          <a:ln>
            <a:solidFill>
              <a:schemeClr val="bg1">
                <a:lumMod val="75000"/>
              </a:schemeClr>
            </a:solidFill>
          </a:ln>
        </p:spPr>
        <p:txBody>
          <a:bodyPr wrap="none" rtlCol="0">
            <a:spAutoFit/>
          </a:bodyPr>
          <a:lstStyle/>
          <a:p>
            <a:r>
              <a:rPr lang="en-US" dirty="0">
                <a:latin typeface="Consolas" panose="020B0609020204030204" pitchFamily="49" charset="0"/>
                <a:cs typeface="Consolas" panose="020B0609020204030204" pitchFamily="49" charset="0"/>
              </a:rPr>
              <a:t>[1] 21 23  2 24  3</a:t>
            </a:r>
          </a:p>
        </p:txBody>
      </p:sp>
      <p:sp>
        <p:nvSpPr>
          <p:cNvPr id="22" name="TextBox 21"/>
          <p:cNvSpPr txBox="1"/>
          <p:nvPr/>
        </p:nvSpPr>
        <p:spPr>
          <a:xfrm>
            <a:off x="327545" y="3792638"/>
            <a:ext cx="5362365" cy="307777"/>
          </a:xfrm>
          <a:prstGeom prst="rect">
            <a:avLst/>
          </a:prstGeom>
          <a:noFill/>
        </p:spPr>
        <p:txBody>
          <a:bodyPr wrap="none" rtlCol="0">
            <a:spAutoFit/>
          </a:bodyPr>
          <a:lstStyle/>
          <a:p>
            <a:r>
              <a:rPr lang="en-US" dirty="0"/>
              <a:t>Since K= 5, the 21 article best represents the first topic and so on.</a:t>
            </a:r>
          </a:p>
        </p:txBody>
      </p:sp>
      <p:sp>
        <p:nvSpPr>
          <p:cNvPr id="24" name="TextBox 23"/>
          <p:cNvSpPr txBox="1"/>
          <p:nvPr/>
        </p:nvSpPr>
        <p:spPr>
          <a:xfrm>
            <a:off x="354842" y="4229366"/>
            <a:ext cx="8632491" cy="523220"/>
          </a:xfrm>
          <a:prstGeom prst="rect">
            <a:avLst/>
          </a:prstGeom>
          <a:solidFill>
            <a:schemeClr val="bg1">
              <a:lumMod val="85000"/>
            </a:schemeClr>
          </a:solidFill>
        </p:spPr>
        <p:txBody>
          <a:bodyPr wrap="none" rtlCol="0">
            <a:spAutoFit/>
          </a:bodyPr>
          <a:lstStyle/>
          <a:p>
            <a:r>
              <a:rPr lang="en-US" dirty="0">
                <a:latin typeface="Consolas" panose="020B0609020204030204" pitchFamily="49" charset="0"/>
                <a:cs typeface="Consolas" panose="020B0609020204030204" pitchFamily="49" charset="0"/>
              </a:rPr>
              <a:t>&gt; </a:t>
            </a:r>
            <a:r>
              <a:rPr lang="en-US" dirty="0" err="1">
                <a:latin typeface="Consolas" panose="020B0609020204030204" pitchFamily="49" charset="0"/>
                <a:cs typeface="Consolas" panose="020B0609020204030204" pitchFamily="49" charset="0"/>
              </a:rPr>
              <a:t>text$webTitle</a:t>
            </a:r>
            <a:r>
              <a:rPr lang="en-US" dirty="0">
                <a:latin typeface="Consolas" panose="020B0609020204030204" pitchFamily="49" charset="0"/>
                <a:cs typeface="Consolas" panose="020B0609020204030204" pitchFamily="49" charset="0"/>
              </a:rPr>
              <a:t>[21]</a:t>
            </a:r>
          </a:p>
          <a:p>
            <a:r>
              <a:rPr lang="en-US" dirty="0">
                <a:latin typeface="Consolas" panose="020B0609020204030204" pitchFamily="49" charset="0"/>
                <a:cs typeface="Consolas" panose="020B0609020204030204" pitchFamily="49" charset="0"/>
              </a:rPr>
              <a:t>[1] "A little shared knowledge goes a long way in helping to scale social enterprise"</a:t>
            </a:r>
          </a:p>
        </p:txBody>
      </p:sp>
    </p:spTree>
    <p:extLst>
      <p:ext uri="{BB962C8B-B14F-4D97-AF65-F5344CB8AC3E}">
        <p14:creationId xmlns:p14="http://schemas.microsoft.com/office/powerpoint/2010/main" val="10810782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venir Heavy"/>
                <a:cs typeface="Avenir Heavy"/>
              </a:rPr>
              <a:t>7_TopicModeling_Sentiment.R</a:t>
            </a:r>
          </a:p>
        </p:txBody>
      </p:sp>
      <p:sp>
        <p:nvSpPr>
          <p:cNvPr id="3" name="TextBox 2"/>
          <p:cNvSpPr txBox="1"/>
          <p:nvPr/>
        </p:nvSpPr>
        <p:spPr>
          <a:xfrm>
            <a:off x="4184734" y="714092"/>
            <a:ext cx="787596" cy="369332"/>
          </a:xfrm>
          <a:prstGeom prst="rect">
            <a:avLst/>
          </a:prstGeom>
          <a:noFill/>
        </p:spPr>
        <p:txBody>
          <a:bodyPr wrap="none" rtlCol="0">
            <a:spAutoFit/>
          </a:bodyPr>
          <a:lstStyle/>
          <a:p>
            <a:r>
              <a:rPr lang="en-US" dirty="0">
                <a:solidFill>
                  <a:srgbClr val="FFFFFF"/>
                </a:solidFill>
                <a:latin typeface="Avenir Light"/>
                <a:cs typeface="Avenir Light"/>
              </a:rPr>
              <a:t>Setup</a:t>
            </a:r>
          </a:p>
        </p:txBody>
      </p:sp>
      <p:sp>
        <p:nvSpPr>
          <p:cNvPr id="4" name="TextBox 3"/>
          <p:cNvSpPr txBox="1"/>
          <p:nvPr/>
        </p:nvSpPr>
        <p:spPr>
          <a:xfrm>
            <a:off x="355560" y="901472"/>
            <a:ext cx="6401111" cy="400110"/>
          </a:xfrm>
          <a:prstGeom prst="rect">
            <a:avLst/>
          </a:prstGeom>
          <a:noFill/>
        </p:spPr>
        <p:txBody>
          <a:bodyPr wrap="none" rtlCol="0">
            <a:spAutoFit/>
          </a:bodyPr>
          <a:lstStyle/>
          <a:p>
            <a:r>
              <a:rPr lang="en-US" sz="2000" b="1" u="sng" dirty="0"/>
              <a:t>Better yet, let’s explore in a dynamic </a:t>
            </a:r>
            <a:r>
              <a:rPr lang="en-US" sz="2000" b="1" u="sng" dirty="0" err="1"/>
              <a:t>gui</a:t>
            </a:r>
            <a:r>
              <a:rPr lang="en-US" sz="2000" b="1" u="sng" dirty="0"/>
              <a:t> w/ </a:t>
            </a:r>
            <a:r>
              <a:rPr lang="en-US" sz="2000" b="1" u="sng" dirty="0" err="1"/>
              <a:t>ldaVis</a:t>
            </a:r>
            <a:endParaRPr lang="en-US" sz="2000" b="1" u="sng" dirty="0"/>
          </a:p>
        </p:txBody>
      </p:sp>
      <p:sp>
        <p:nvSpPr>
          <p:cNvPr id="11" name="TextBox 10"/>
          <p:cNvSpPr txBox="1"/>
          <p:nvPr/>
        </p:nvSpPr>
        <p:spPr>
          <a:xfrm>
            <a:off x="395785" y="1331734"/>
            <a:ext cx="6216766" cy="2123658"/>
          </a:xfrm>
          <a:prstGeom prst="rect">
            <a:avLst/>
          </a:prstGeom>
          <a:solidFill>
            <a:schemeClr val="bg1">
              <a:lumMod val="85000"/>
            </a:schemeClr>
          </a:solidFill>
          <a:ln>
            <a:solidFill>
              <a:schemeClr val="bg1">
                <a:lumMod val="75000"/>
              </a:schemeClr>
            </a:solidFill>
          </a:ln>
        </p:spPr>
        <p:txBody>
          <a:bodyPr wrap="none" rtlCol="0">
            <a:spAutoFit/>
          </a:bodyPr>
          <a:lstStyle/>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LDAvis</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params</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theta &lt;- t(</a:t>
            </a:r>
            <a:r>
              <a:rPr lang="en-US" sz="1200" dirty="0" err="1">
                <a:latin typeface="Consolas" panose="020B0609020204030204" pitchFamily="49" charset="0"/>
                <a:cs typeface="Consolas" panose="020B0609020204030204" pitchFamily="49" charset="0"/>
              </a:rPr>
              <a:t>pbapply</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fit$document_sums</a:t>
            </a:r>
            <a:r>
              <a:rPr lang="en-US" sz="1200" dirty="0">
                <a:latin typeface="Consolas" panose="020B0609020204030204" pitchFamily="49" charset="0"/>
                <a:cs typeface="Consolas" panose="020B0609020204030204" pitchFamily="49" charset="0"/>
              </a:rPr>
              <a:t> + alpha, 2, function(x) x/sum(x)))</a:t>
            </a:r>
          </a:p>
          <a:p>
            <a:r>
              <a:rPr lang="en-US" sz="1200" dirty="0">
                <a:latin typeface="Consolas" panose="020B0609020204030204" pitchFamily="49" charset="0"/>
                <a:cs typeface="Consolas" panose="020B0609020204030204" pitchFamily="49" charset="0"/>
              </a:rPr>
              <a:t>phi &lt;- t(</a:t>
            </a:r>
            <a:r>
              <a:rPr lang="en-US" sz="1200" dirty="0" err="1">
                <a:latin typeface="Consolas" panose="020B0609020204030204" pitchFamily="49" charset="0"/>
                <a:cs typeface="Consolas" panose="020B0609020204030204" pitchFamily="49" charset="0"/>
              </a:rPr>
              <a:t>pbapply</a:t>
            </a:r>
            <a:r>
              <a:rPr lang="en-US" sz="1200" dirty="0">
                <a:latin typeface="Consolas" panose="020B0609020204030204" pitchFamily="49" charset="0"/>
                <a:cs typeface="Consolas" panose="020B0609020204030204" pitchFamily="49" charset="0"/>
              </a:rPr>
              <a:t>(t(</a:t>
            </a:r>
            <a:r>
              <a:rPr lang="en-US" sz="1200" dirty="0" err="1">
                <a:latin typeface="Consolas" panose="020B0609020204030204" pitchFamily="49" charset="0"/>
                <a:cs typeface="Consolas" panose="020B0609020204030204" pitchFamily="49" charset="0"/>
              </a:rPr>
              <a:t>fit$topics</a:t>
            </a:r>
            <a:r>
              <a:rPr lang="en-US" sz="1200" dirty="0">
                <a:latin typeface="Consolas" panose="020B0609020204030204" pitchFamily="49" charset="0"/>
                <a:cs typeface="Consolas" panose="020B0609020204030204" pitchFamily="49" charset="0"/>
              </a:rPr>
              <a:t>) + eta, 2, function(x) x/sum(x)))</a:t>
            </a:r>
          </a:p>
          <a:p>
            <a:endParaRPr lang="en-US" sz="1200" dirty="0">
              <a:latin typeface="Consolas" panose="020B0609020204030204" pitchFamily="49" charset="0"/>
              <a:cs typeface="Consolas" panose="020B0609020204030204" pitchFamily="49" charset="0"/>
            </a:endParaRPr>
          </a:p>
          <a:p>
            <a:r>
              <a:rPr lang="en-US" sz="1200" dirty="0" err="1">
                <a:latin typeface="Consolas" panose="020B0609020204030204" pitchFamily="49" charset="0"/>
                <a:cs typeface="Consolas" panose="020B0609020204030204" pitchFamily="49" charset="0"/>
              </a:rPr>
              <a:t>ldaJSON</a:t>
            </a:r>
            <a:r>
              <a:rPr lang="en-US" sz="1200" dirty="0">
                <a:latin typeface="Consolas" panose="020B0609020204030204" pitchFamily="49" charset="0"/>
                <a:cs typeface="Consolas" panose="020B0609020204030204" pitchFamily="49" charset="0"/>
              </a:rPr>
              <a:t> &lt;- </a:t>
            </a:r>
            <a:r>
              <a:rPr lang="en-US" sz="1200" dirty="0" err="1">
                <a:latin typeface="Consolas" panose="020B0609020204030204" pitchFamily="49" charset="0"/>
                <a:cs typeface="Consolas" panose="020B0609020204030204" pitchFamily="49" charset="0"/>
              </a:rPr>
              <a:t>createJSON</a:t>
            </a:r>
            <a:r>
              <a:rPr lang="en-US" sz="1200" dirty="0">
                <a:latin typeface="Consolas" panose="020B0609020204030204" pitchFamily="49" charset="0"/>
                <a:cs typeface="Consolas" panose="020B0609020204030204" pitchFamily="49" charset="0"/>
              </a:rPr>
              <a:t>(phi = phi,</a:t>
            </a:r>
          </a:p>
          <a:p>
            <a:r>
              <a:rPr lang="en-US" sz="1200" dirty="0">
                <a:latin typeface="Consolas" panose="020B0609020204030204" pitchFamily="49" charset="0"/>
                <a:cs typeface="Consolas" panose="020B0609020204030204" pitchFamily="49" charset="0"/>
              </a:rPr>
              <a:t>                      theta = theta, </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doc.length</a:t>
            </a:r>
            <a:r>
              <a:rPr lang="en-US" sz="1200" dirty="0">
                <a:latin typeface="Consolas" panose="020B0609020204030204" pitchFamily="49" charset="0"/>
                <a:cs typeface="Consolas" panose="020B0609020204030204" pitchFamily="49" charset="0"/>
              </a:rPr>
              <a:t> = </a:t>
            </a:r>
            <a:r>
              <a:rPr lang="en-US" sz="1200" dirty="0" err="1">
                <a:latin typeface="Consolas" panose="020B0609020204030204" pitchFamily="49" charset="0"/>
                <a:cs typeface="Consolas" panose="020B0609020204030204" pitchFamily="49" charset="0"/>
              </a:rPr>
              <a:t>txtDocLength</a:t>
            </a:r>
            <a:r>
              <a:rPr lang="en-US" sz="1200" dirty="0">
                <a:latin typeface="Consolas" panose="020B0609020204030204" pitchFamily="49" charset="0"/>
                <a:cs typeface="Consolas" panose="020B0609020204030204" pitchFamily="49" charset="0"/>
              </a:rPr>
              <a:t>, </a:t>
            </a:r>
          </a:p>
          <a:p>
            <a:r>
              <a:rPr lang="en-US" sz="1200" dirty="0">
                <a:latin typeface="Consolas" panose="020B0609020204030204" pitchFamily="49" charset="0"/>
                <a:cs typeface="Consolas" panose="020B0609020204030204" pitchFamily="49" charset="0"/>
              </a:rPr>
              <a:t>                      vocab = </a:t>
            </a:r>
            <a:r>
              <a:rPr lang="en-US" sz="1200" dirty="0" err="1">
                <a:latin typeface="Consolas" panose="020B0609020204030204" pitchFamily="49" charset="0"/>
                <a:cs typeface="Consolas" panose="020B0609020204030204" pitchFamily="49" charset="0"/>
              </a:rPr>
              <a:t>txtLex$vocab</a:t>
            </a:r>
            <a:r>
              <a:rPr lang="en-US" sz="1200" dirty="0">
                <a:latin typeface="Consolas" panose="020B0609020204030204" pitchFamily="49" charset="0"/>
                <a:cs typeface="Consolas" panose="020B0609020204030204" pitchFamily="49" charset="0"/>
              </a:rPr>
              <a:t>, </a:t>
            </a:r>
          </a:p>
          <a:p>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term.frequency</a:t>
            </a:r>
            <a:r>
              <a:rPr lang="en-US" sz="1200" dirty="0">
                <a:latin typeface="Consolas" panose="020B0609020204030204" pitchFamily="49" charset="0"/>
                <a:cs typeface="Consolas" panose="020B0609020204030204" pitchFamily="49" charset="0"/>
              </a:rPr>
              <a:t> = </a:t>
            </a:r>
            <a:r>
              <a:rPr lang="en-US" sz="1200" dirty="0" err="1">
                <a:latin typeface="Consolas" panose="020B0609020204030204" pitchFamily="49" charset="0"/>
                <a:cs typeface="Consolas" panose="020B0609020204030204" pitchFamily="49" charset="0"/>
              </a:rPr>
              <a:t>as.vector</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txtWordCount</a:t>
            </a:r>
            <a:r>
              <a:rPr lang="en-US" sz="1200" dirty="0">
                <a:latin typeface="Consolas" panose="020B0609020204030204" pitchFamily="49" charset="0"/>
                <a:cs typeface="Consolas" panose="020B0609020204030204" pitchFamily="49" charset="0"/>
              </a:rPr>
              <a:t>))</a:t>
            </a:r>
          </a:p>
          <a:p>
            <a:endParaRPr lang="en-US" sz="1200" dirty="0">
              <a:latin typeface="Consolas" panose="020B0609020204030204" pitchFamily="49" charset="0"/>
              <a:cs typeface="Consolas" panose="020B0609020204030204" pitchFamily="49" charset="0"/>
            </a:endParaRPr>
          </a:p>
          <a:p>
            <a:r>
              <a:rPr lang="en-US" sz="1200" dirty="0" err="1">
                <a:latin typeface="Consolas" panose="020B0609020204030204" pitchFamily="49" charset="0"/>
                <a:cs typeface="Consolas" panose="020B0609020204030204" pitchFamily="49" charset="0"/>
              </a:rPr>
              <a:t>serVis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ldaJSON</a:t>
            </a:r>
            <a:r>
              <a:rPr lang="en-US" sz="1200" dirty="0">
                <a:latin typeface="Consolas" panose="020B0609020204030204" pitchFamily="49" charset="0"/>
                <a:cs typeface="Consolas" panose="020B0609020204030204" pitchFamily="49" charset="0"/>
              </a:rPr>
              <a:t>)</a:t>
            </a:r>
          </a:p>
        </p:txBody>
      </p:sp>
      <p:pic>
        <p:nvPicPr>
          <p:cNvPr id="12" name="Picture 11"/>
          <p:cNvPicPr>
            <a:picLocks noChangeAspect="1"/>
          </p:cNvPicPr>
          <p:nvPr/>
        </p:nvPicPr>
        <p:blipFill>
          <a:blip r:embed="rId2"/>
          <a:stretch>
            <a:fillRect/>
          </a:stretch>
        </p:blipFill>
        <p:spPr>
          <a:xfrm>
            <a:off x="4544440" y="3809291"/>
            <a:ext cx="4389816" cy="2732763"/>
          </a:xfrm>
          <a:prstGeom prst="rect">
            <a:avLst/>
          </a:prstGeom>
          <a:ln>
            <a:solidFill>
              <a:schemeClr val="tx1"/>
            </a:solidFill>
          </a:ln>
        </p:spPr>
      </p:pic>
    </p:spTree>
    <p:extLst>
      <p:ext uri="{BB962C8B-B14F-4D97-AF65-F5344CB8AC3E}">
        <p14:creationId xmlns:p14="http://schemas.microsoft.com/office/powerpoint/2010/main" val="24354506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venir Heavy"/>
                <a:cs typeface="Avenir Heavy"/>
              </a:rPr>
              <a:t>7_TopicModeling_Sentiment.R</a:t>
            </a:r>
          </a:p>
        </p:txBody>
      </p:sp>
      <p:sp>
        <p:nvSpPr>
          <p:cNvPr id="3" name="TextBox 2"/>
          <p:cNvSpPr txBox="1"/>
          <p:nvPr/>
        </p:nvSpPr>
        <p:spPr>
          <a:xfrm>
            <a:off x="4184734" y="714092"/>
            <a:ext cx="787596" cy="369332"/>
          </a:xfrm>
          <a:prstGeom prst="rect">
            <a:avLst/>
          </a:prstGeom>
          <a:noFill/>
        </p:spPr>
        <p:txBody>
          <a:bodyPr wrap="none" rtlCol="0">
            <a:spAutoFit/>
          </a:bodyPr>
          <a:lstStyle/>
          <a:p>
            <a:r>
              <a:rPr lang="en-US" dirty="0">
                <a:solidFill>
                  <a:srgbClr val="FFFFFF"/>
                </a:solidFill>
                <a:latin typeface="Avenir Light"/>
                <a:cs typeface="Avenir Light"/>
              </a:rPr>
              <a:t>Setup</a:t>
            </a:r>
          </a:p>
        </p:txBody>
      </p:sp>
      <p:sp>
        <p:nvSpPr>
          <p:cNvPr id="45" name="TextBox 44"/>
          <p:cNvSpPr txBox="1"/>
          <p:nvPr/>
        </p:nvSpPr>
        <p:spPr>
          <a:xfrm>
            <a:off x="251021" y="864215"/>
            <a:ext cx="8598543" cy="369332"/>
          </a:xfrm>
          <a:prstGeom prst="rect">
            <a:avLst/>
          </a:prstGeom>
          <a:noFill/>
        </p:spPr>
        <p:txBody>
          <a:bodyPr wrap="square" rtlCol="0">
            <a:spAutoFit/>
          </a:bodyPr>
          <a:lstStyle/>
          <a:p>
            <a:r>
              <a:rPr lang="en-US" u="sng" dirty="0">
                <a:solidFill>
                  <a:srgbClr val="F09511"/>
                </a:solidFill>
                <a:latin typeface="Avenir Light"/>
                <a:cs typeface="Avenir Light"/>
              </a:rPr>
              <a:t>TREEMAP: multi dimensional representation of the corpus attributes.</a:t>
            </a:r>
          </a:p>
        </p:txBody>
      </p:sp>
      <p:sp>
        <p:nvSpPr>
          <p:cNvPr id="18" name="TextBox 17"/>
          <p:cNvSpPr txBox="1"/>
          <p:nvPr/>
        </p:nvSpPr>
        <p:spPr>
          <a:xfrm>
            <a:off x="5072073" y="1554000"/>
            <a:ext cx="3304485" cy="2062103"/>
          </a:xfrm>
          <a:prstGeom prst="rect">
            <a:avLst/>
          </a:prstGeom>
          <a:noFill/>
        </p:spPr>
        <p:txBody>
          <a:bodyPr wrap="square" rtlCol="0">
            <a:spAutoFit/>
          </a:bodyPr>
          <a:lstStyle/>
          <a:p>
            <a:pPr marL="115888" indent="-115888">
              <a:buFont typeface="Arial"/>
              <a:buChar char="•"/>
            </a:pPr>
            <a:r>
              <a:rPr lang="en-US" sz="1600" dirty="0">
                <a:latin typeface="Avenir Light"/>
                <a:cs typeface="Avenir Light"/>
              </a:rPr>
              <a:t>Each article is a small square</a:t>
            </a:r>
          </a:p>
          <a:p>
            <a:pPr marL="115888" indent="-115888">
              <a:buFont typeface="Arial"/>
              <a:buChar char="•"/>
            </a:pPr>
            <a:r>
              <a:rPr lang="en-US" sz="1600" dirty="0">
                <a:latin typeface="Avenir Light"/>
                <a:cs typeface="Avenir Light"/>
              </a:rPr>
              <a:t>The area of the square is related to the number of terms </a:t>
            </a:r>
            <a:r>
              <a:rPr lang="en-US" sz="1600" u="sng" dirty="0">
                <a:latin typeface="Avenir Light"/>
                <a:cs typeface="Avenir Light"/>
              </a:rPr>
              <a:t>document length</a:t>
            </a:r>
          </a:p>
          <a:p>
            <a:pPr marL="115888" indent="-115888">
              <a:buFont typeface="Arial"/>
              <a:buChar char="•"/>
            </a:pPr>
            <a:r>
              <a:rPr lang="en-US" sz="1600" dirty="0">
                <a:latin typeface="Avenir Light"/>
                <a:cs typeface="Avenir Light"/>
              </a:rPr>
              <a:t>Color will represent quick, simple </a:t>
            </a:r>
            <a:r>
              <a:rPr lang="en-US" sz="1600" u="sng" dirty="0">
                <a:latin typeface="Avenir Light"/>
                <a:cs typeface="Avenir Light"/>
              </a:rPr>
              <a:t>polarity</a:t>
            </a:r>
            <a:r>
              <a:rPr lang="en-US" sz="1600" dirty="0">
                <a:latin typeface="Avenir Light"/>
                <a:cs typeface="Avenir Light"/>
              </a:rPr>
              <a:t> from </a:t>
            </a:r>
            <a:r>
              <a:rPr lang="en-US" sz="1600" dirty="0" err="1">
                <a:latin typeface="Avenir Light"/>
                <a:cs typeface="Avenir Light"/>
              </a:rPr>
              <a:t>qdap</a:t>
            </a:r>
            <a:endParaRPr lang="en-US" sz="1600" u="sng" dirty="0">
              <a:latin typeface="Avenir Light"/>
              <a:cs typeface="Avenir Light"/>
            </a:endParaRPr>
          </a:p>
          <a:p>
            <a:pPr marL="115888" indent="-115888">
              <a:buFont typeface="Arial"/>
              <a:buChar char="•"/>
            </a:pPr>
            <a:r>
              <a:rPr lang="en-US" sz="1600" dirty="0">
                <a:latin typeface="Avenir Light"/>
                <a:cs typeface="Avenir Light"/>
              </a:rPr>
              <a:t>The larger grouping is based on </a:t>
            </a:r>
            <a:r>
              <a:rPr lang="en-US" sz="1600" u="sng" dirty="0">
                <a:latin typeface="Avenir Light"/>
                <a:cs typeface="Avenir Light"/>
              </a:rPr>
              <a:t>LDA topic assignment</a:t>
            </a:r>
          </a:p>
        </p:txBody>
      </p:sp>
      <p:sp>
        <p:nvSpPr>
          <p:cNvPr id="19" name="TextBox 18"/>
          <p:cNvSpPr txBox="1"/>
          <p:nvPr/>
        </p:nvSpPr>
        <p:spPr>
          <a:xfrm>
            <a:off x="5072073" y="4450001"/>
            <a:ext cx="3304485" cy="1477328"/>
          </a:xfrm>
          <a:prstGeom prst="rect">
            <a:avLst/>
          </a:prstGeom>
          <a:solidFill>
            <a:srgbClr val="2776B2"/>
          </a:solidFill>
          <a:ln>
            <a:noFill/>
          </a:ln>
        </p:spPr>
        <p:txBody>
          <a:bodyPr wrap="square" rtlCol="0">
            <a:spAutoFit/>
          </a:bodyPr>
          <a:lstStyle/>
          <a:p>
            <a:r>
              <a:rPr lang="en-US" dirty="0">
                <a:solidFill>
                  <a:srgbClr val="FFFFFF"/>
                </a:solidFill>
                <a:latin typeface="Avenir Light"/>
                <a:cs typeface="Avenir Light"/>
              </a:rPr>
              <a:t>End result is understanding broad topics, their sentiment and amount of the corpus documents devoted to the identified topic.</a:t>
            </a:r>
          </a:p>
        </p:txBody>
      </p:sp>
      <p:pic>
        <p:nvPicPr>
          <p:cNvPr id="4" name="Picture 3"/>
          <p:cNvPicPr>
            <a:picLocks noChangeAspect="1"/>
          </p:cNvPicPr>
          <p:nvPr/>
        </p:nvPicPr>
        <p:blipFill>
          <a:blip r:embed="rId2"/>
          <a:stretch>
            <a:fillRect/>
          </a:stretch>
        </p:blipFill>
        <p:spPr>
          <a:xfrm>
            <a:off x="286603" y="1321160"/>
            <a:ext cx="4703430" cy="4347708"/>
          </a:xfrm>
          <a:prstGeom prst="rect">
            <a:avLst/>
          </a:prstGeom>
        </p:spPr>
      </p:pic>
    </p:spTree>
    <p:extLst>
      <p:ext uri="{BB962C8B-B14F-4D97-AF65-F5344CB8AC3E}">
        <p14:creationId xmlns:p14="http://schemas.microsoft.com/office/powerpoint/2010/main" val="26202867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13705B"/>
                </a:solidFill>
                <a:latin typeface="Avenir Heavy"/>
                <a:cs typeface="Avenir Heavy"/>
              </a:rPr>
              <a:t>7_TopicModeling_Sentiment.R</a:t>
            </a:r>
            <a:endParaRPr lang="en-US" dirty="0"/>
          </a:p>
        </p:txBody>
      </p:sp>
    </p:spTree>
    <p:extLst>
      <p:ext uri="{BB962C8B-B14F-4D97-AF65-F5344CB8AC3E}">
        <p14:creationId xmlns:p14="http://schemas.microsoft.com/office/powerpoint/2010/main" val="3576812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r>
              <a:rPr lang="en-US" dirty="0">
                <a:solidFill>
                  <a:srgbClr val="4F81BD"/>
                </a:solidFill>
                <a:latin typeface="Arial Unicode MS" panose="020B0604020202020204" pitchFamily="34" charset="-128"/>
                <a:cs typeface="Arial Unicode MS" panose="020B0604020202020204" pitchFamily="34" charset="-128"/>
              </a:rPr>
              <a:t>Intro to TM w/R Deep Dive</a:t>
            </a:r>
          </a:p>
        </p:txBody>
      </p:sp>
      <p:sp>
        <p:nvSpPr>
          <p:cNvPr id="16" name="TextBox 15"/>
          <p:cNvSpPr txBox="1"/>
          <p:nvPr/>
        </p:nvSpPr>
        <p:spPr>
          <a:xfrm>
            <a:off x="396240" y="5318760"/>
            <a:ext cx="7885492" cy="1200329"/>
          </a:xfrm>
          <a:prstGeom prst="rect">
            <a:avLst/>
          </a:prstGeom>
          <a:noFill/>
        </p:spPr>
        <p:txBody>
          <a:bodyPr wrap="none" rtlCol="0">
            <a:spAutoFit/>
          </a:bodyPr>
          <a:lstStyle/>
          <a:p>
            <a:r>
              <a:rPr lang="en-US" sz="1800" b="1" u="sng" dirty="0">
                <a:solidFill>
                  <a:schemeClr val="accent6"/>
                </a:solidFill>
                <a:latin typeface="Arial Unicode MS" panose="020B0604020202020204" pitchFamily="34" charset="-128"/>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b="1" dirty="0">
                <a:solidFill>
                  <a:schemeClr val="accent6"/>
                </a:solidFill>
                <a:latin typeface="Arial Unicode MS" panose="020B0604020202020204" pitchFamily="34" charset="-128"/>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solidFill>
                  <a:schemeClr val="bg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Apply methods to real data and uses</a:t>
            </a:r>
          </a:p>
          <a:p>
            <a:pPr marL="122238" indent="-122238">
              <a:buFont typeface="Arial" panose="020B0604020202020204" pitchFamily="34" charset="0"/>
              <a:buChar char="•"/>
            </a:pPr>
            <a:r>
              <a:rPr lang="en-US" sz="1800" dirty="0">
                <a:solidFill>
                  <a:schemeClr val="bg1">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rPr>
              <a:t>Follow a business workflow for stakeholders needing text mining insights</a:t>
            </a:r>
          </a:p>
        </p:txBody>
      </p:sp>
      <p:sp>
        <p:nvSpPr>
          <p:cNvPr id="18" name="Rectangle 17"/>
          <p:cNvSpPr/>
          <p:nvPr/>
        </p:nvSpPr>
        <p:spPr>
          <a:xfrm>
            <a:off x="533400" y="1755811"/>
            <a:ext cx="8382000" cy="28194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Unicode MS" panose="020B0604020202020204" pitchFamily="34" charset="-128"/>
            </a:endParaRPr>
          </a:p>
        </p:txBody>
      </p:sp>
      <p:sp>
        <p:nvSpPr>
          <p:cNvPr id="19" name="Rectangle 18"/>
          <p:cNvSpPr/>
          <p:nvPr/>
        </p:nvSpPr>
        <p:spPr>
          <a:xfrm>
            <a:off x="746760" y="1885351"/>
            <a:ext cx="7955280" cy="256032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Unicode MS" panose="020B0604020202020204" pitchFamily="34" charset="-128"/>
            </a:endParaRPr>
          </a:p>
        </p:txBody>
      </p:sp>
      <p:sp>
        <p:nvSpPr>
          <p:cNvPr id="22" name="TextBox 21"/>
          <p:cNvSpPr txBox="1"/>
          <p:nvPr/>
        </p:nvSpPr>
        <p:spPr>
          <a:xfrm>
            <a:off x="868680" y="2045371"/>
            <a:ext cx="6864700" cy="2308324"/>
          </a:xfrm>
          <a:prstGeom prst="rect">
            <a:avLst/>
          </a:prstGeom>
          <a:noFill/>
        </p:spPr>
        <p:txBody>
          <a:bodyPr wrap="none" rtlCol="0">
            <a:spAutoFit/>
          </a:bodyPr>
          <a:lstStyle/>
          <a:p>
            <a:pPr marL="122238" indent="-122238">
              <a:buFont typeface="Arial" panose="020B0604020202020204" pitchFamily="34" charset="0"/>
              <a:buChar char="•"/>
            </a:pPr>
            <a:r>
              <a:rPr lang="en-US" sz="2400" strike="sngStrike" dirty="0">
                <a:latin typeface="Arial Unicode MS" panose="020B0604020202020204" pitchFamily="34" charset="-128"/>
                <a:ea typeface="Arial Unicode MS" panose="020B0604020202020204" pitchFamily="34" charset="-128"/>
                <a:cs typeface="Arial Unicode MS" panose="020B0604020202020204" pitchFamily="34" charset="-128"/>
              </a:rPr>
              <a:t>What is Text Mining?</a:t>
            </a:r>
          </a:p>
          <a:p>
            <a:pPr marL="122238" indent="-122238">
              <a:buFont typeface="Arial" panose="020B0604020202020204" pitchFamily="34" charset="0"/>
              <a:buChar char="•"/>
            </a:pPr>
            <a:r>
              <a:rPr lang="en-US" sz="2400" strike="sngStrike" dirty="0">
                <a:latin typeface="Arial Unicode MS" panose="020B0604020202020204" pitchFamily="34" charset="-128"/>
                <a:ea typeface="Arial Unicode MS" panose="020B0604020202020204" pitchFamily="34" charset="-128"/>
                <a:cs typeface="Arial Unicode MS" panose="020B0604020202020204" pitchFamily="34" charset="-128"/>
              </a:rPr>
              <a:t>String Manipulation &amp; Cleaning</a:t>
            </a:r>
          </a:p>
          <a:p>
            <a:pPr marL="122238" indent="-122238">
              <a:buFont typeface="Arial" panose="020B0604020202020204" pitchFamily="34" charset="0"/>
              <a:buChar char="•"/>
            </a:pPr>
            <a:r>
              <a:rPr lang="en-US" sz="2400" strike="sngStrike" dirty="0">
                <a:latin typeface="Arial Unicode MS" panose="020B0604020202020204" pitchFamily="34" charset="-128"/>
                <a:ea typeface="Arial Unicode MS" panose="020B0604020202020204" pitchFamily="34" charset="-128"/>
                <a:cs typeface="Arial Unicode MS" panose="020B0604020202020204" pitchFamily="34" charset="-128"/>
              </a:rPr>
              <a:t>Frequency Counts, </a:t>
            </a:r>
            <a:r>
              <a:rPr lang="en-US" sz="2400" strike="sngStrike" dirty="0" err="1">
                <a:latin typeface="Arial Unicode MS" panose="020B0604020202020204" pitchFamily="34" charset="-128"/>
                <a:ea typeface="Arial Unicode MS" panose="020B0604020202020204" pitchFamily="34" charset="-128"/>
                <a:cs typeface="Arial Unicode MS" panose="020B0604020202020204" pitchFamily="34" charset="-128"/>
              </a:rPr>
              <a:t>Dendrograms</a:t>
            </a:r>
            <a:r>
              <a:rPr lang="en-US" sz="2400" strike="sngStrike" dirty="0">
                <a:latin typeface="Arial Unicode MS" panose="020B0604020202020204" pitchFamily="34" charset="-128"/>
                <a:ea typeface="Arial Unicode MS" panose="020B0604020202020204" pitchFamily="34" charset="-128"/>
                <a:cs typeface="Arial Unicode MS" panose="020B0604020202020204" pitchFamily="34" charset="-128"/>
              </a:rPr>
              <a:t> &amp; </a:t>
            </a:r>
            <a:r>
              <a:rPr lang="en-US" sz="2400" strike="sngStrike" dirty="0" err="1">
                <a:latin typeface="Arial Unicode MS" panose="020B0604020202020204" pitchFamily="34" charset="-128"/>
                <a:ea typeface="Arial Unicode MS" panose="020B0604020202020204" pitchFamily="34" charset="-128"/>
                <a:cs typeface="Arial Unicode MS" panose="020B0604020202020204" pitchFamily="34" charset="-128"/>
              </a:rPr>
              <a:t>Wordclouds</a:t>
            </a:r>
            <a:endParaRPr lang="en-US" sz="2400" strike="sngStrike" dirty="0">
              <a:latin typeface="Arial Unicode MS" panose="020B0604020202020204" pitchFamily="34" charset="-128"/>
              <a:ea typeface="Arial Unicode MS" panose="020B0604020202020204" pitchFamily="34" charset="-128"/>
              <a:cs typeface="Arial Unicode MS" panose="020B0604020202020204" pitchFamily="34" charset="-128"/>
            </a:endParaRPr>
          </a:p>
          <a:p>
            <a:pPr marL="122238" indent="-122238">
              <a:buFont typeface="Arial" panose="020B0604020202020204" pitchFamily="34" charset="0"/>
              <a:buChar char="•"/>
            </a:pPr>
            <a:r>
              <a:rPr lang="en-US" sz="2400" strike="sngStrike" dirty="0">
                <a:latin typeface="Arial Unicode MS" panose="020B0604020202020204" pitchFamily="34" charset="-128"/>
                <a:ea typeface="Arial Unicode MS" panose="020B0604020202020204" pitchFamily="34" charset="-128"/>
                <a:cs typeface="Arial Unicode MS" panose="020B0604020202020204" pitchFamily="34" charset="-128"/>
              </a:rPr>
              <a:t>Sentiment Analysis </a:t>
            </a:r>
          </a:p>
          <a:p>
            <a:pPr marL="122238" indent="-122238">
              <a:buFont typeface="Arial" panose="020B0604020202020204" pitchFamily="34" charset="0"/>
              <a:buChar char="•"/>
            </a:pPr>
            <a:r>
              <a:rPr lang="en-US" sz="2400" strike="sngStrike" dirty="0">
                <a:latin typeface="Arial Unicode MS" panose="020B0604020202020204" pitchFamily="34" charset="-128"/>
                <a:ea typeface="Arial Unicode MS" panose="020B0604020202020204" pitchFamily="34" charset="-128"/>
                <a:cs typeface="Arial Unicode MS" panose="020B0604020202020204" pitchFamily="34" charset="-128"/>
              </a:rPr>
              <a:t>Topic Modeling</a:t>
            </a:r>
          </a:p>
          <a:p>
            <a:pPr marL="122238" indent="-122238">
              <a:buFont typeface="Arial" panose="020B0604020202020204" pitchFamily="34" charset="0"/>
              <a:buChar char="•"/>
            </a:pPr>
            <a:r>
              <a:rPr lang="en-US" sz="2400" dirty="0" err="1">
                <a:latin typeface="Arial Unicode MS" panose="020B0604020202020204" pitchFamily="34" charset="-128"/>
                <a:ea typeface="Arial Unicode MS" panose="020B0604020202020204" pitchFamily="34" charset="-128"/>
                <a:cs typeface="Arial Unicode MS" panose="020B0604020202020204" pitchFamily="34" charset="-128"/>
              </a:rPr>
              <a:t>OpenNLP</a:t>
            </a:r>
            <a:r>
              <a:rPr lang="en-US" sz="2400" dirty="0">
                <a:latin typeface="Arial Unicode MS" panose="020B0604020202020204" pitchFamily="34" charset="-128"/>
                <a:ea typeface="Arial Unicode MS" panose="020B0604020202020204" pitchFamily="34" charset="-128"/>
                <a:cs typeface="Arial Unicode MS" panose="020B0604020202020204" pitchFamily="34" charset="-128"/>
              </a:rPr>
              <a:t>/Named Entity Recognition</a:t>
            </a:r>
          </a:p>
        </p:txBody>
      </p:sp>
    </p:spTree>
    <p:extLst>
      <p:ext uri="{BB962C8B-B14F-4D97-AF65-F5344CB8AC3E}">
        <p14:creationId xmlns:p14="http://schemas.microsoft.com/office/powerpoint/2010/main" val="886687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4702492" y="2068398"/>
            <a:ext cx="4003499" cy="3408908"/>
            <a:chOff x="4819791" y="1602923"/>
            <a:chExt cx="3886200" cy="3200400"/>
          </a:xfrm>
          <a:effectLst/>
        </p:grpSpPr>
        <p:sp>
          <p:nvSpPr>
            <p:cNvPr id="39" name="Rectangle 38"/>
            <p:cNvSpPr/>
            <p:nvPr/>
          </p:nvSpPr>
          <p:spPr>
            <a:xfrm>
              <a:off x="4819791" y="1602923"/>
              <a:ext cx="3886200" cy="457200"/>
            </a:xfrm>
            <a:prstGeom prst="rect">
              <a:avLst/>
            </a:prstGeom>
            <a:solidFill>
              <a:srgbClr val="1370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venir Light"/>
                  <a:cs typeface="Avenir Light"/>
                </a:rPr>
                <a:t>Bag of Words</a:t>
              </a:r>
            </a:p>
          </p:txBody>
        </p:sp>
        <p:sp>
          <p:nvSpPr>
            <p:cNvPr id="30" name="Rectangle 29"/>
            <p:cNvSpPr/>
            <p:nvPr/>
          </p:nvSpPr>
          <p:spPr>
            <a:xfrm>
              <a:off x="4819791" y="1602923"/>
              <a:ext cx="3886200" cy="3200400"/>
            </a:xfrm>
            <a:prstGeom prst="rect">
              <a:avLst/>
            </a:prstGeom>
            <a:noFill/>
            <a:ln w="38100" cmpd="sng">
              <a:solidFill>
                <a:srgbClr val="1B9B7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venir Light"/>
                <a:cs typeface="Avenir Light"/>
              </a:endParaRPr>
            </a:p>
          </p:txBody>
        </p:sp>
      </p:grpSp>
      <p:sp>
        <p:nvSpPr>
          <p:cNvPr id="37" name="Title 1"/>
          <p:cNvSpPr>
            <a:spLocks noGrp="1"/>
          </p:cNvSpPr>
          <p:nvPr>
            <p:ph type="title"/>
          </p:nvPr>
        </p:nvSpPr>
        <p:spPr>
          <a:xfrm>
            <a:off x="251021" y="102129"/>
            <a:ext cx="5597452" cy="447263"/>
          </a:xfrm>
        </p:spPr>
        <p:txBody>
          <a:bodyPr>
            <a:noAutofit/>
          </a:bodyPr>
          <a:lstStyle/>
          <a:p>
            <a:pPr algn="l"/>
            <a:r>
              <a:rPr lang="en-US" sz="2000" b="1" dirty="0">
                <a:solidFill>
                  <a:srgbClr val="13705B"/>
                </a:solidFill>
                <a:latin typeface="Avenir Heavy"/>
                <a:cs typeface="Avenir Heavy"/>
              </a:rPr>
              <a:t>Remember this? Text Mining Approaches</a:t>
            </a:r>
          </a:p>
        </p:txBody>
      </p:sp>
      <p:sp>
        <p:nvSpPr>
          <p:cNvPr id="2" name="Rectangle 1"/>
          <p:cNvSpPr/>
          <p:nvPr/>
        </p:nvSpPr>
        <p:spPr>
          <a:xfrm>
            <a:off x="473842" y="1504346"/>
            <a:ext cx="8226563" cy="457199"/>
          </a:xfrm>
          <a:prstGeom prst="rect">
            <a:avLst/>
          </a:prstGeom>
          <a:solidFill>
            <a:srgbClr val="BA2D2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Light"/>
              <a:cs typeface="Avenir Light"/>
            </a:endParaRPr>
          </a:p>
        </p:txBody>
      </p:sp>
      <p:sp>
        <p:nvSpPr>
          <p:cNvPr id="3" name="TextBox 2"/>
          <p:cNvSpPr txBox="1"/>
          <p:nvPr/>
        </p:nvSpPr>
        <p:spPr>
          <a:xfrm>
            <a:off x="2961919" y="1548279"/>
            <a:ext cx="3594946" cy="369332"/>
          </a:xfrm>
          <a:prstGeom prst="rect">
            <a:avLst/>
          </a:prstGeom>
          <a:noFill/>
        </p:spPr>
        <p:txBody>
          <a:bodyPr wrap="none" rtlCol="0">
            <a:spAutoFit/>
          </a:bodyPr>
          <a:lstStyle/>
          <a:p>
            <a:r>
              <a:rPr lang="en-US" dirty="0">
                <a:solidFill>
                  <a:srgbClr val="FFFFFF"/>
                </a:solidFill>
                <a:latin typeface="Avenir Light"/>
                <a:cs typeface="Avenir Light"/>
              </a:rPr>
              <a:t>“</a:t>
            </a:r>
            <a:r>
              <a:rPr lang="en-US" dirty="0" err="1">
                <a:solidFill>
                  <a:srgbClr val="FFFFFF"/>
                </a:solidFill>
                <a:latin typeface="Avenir Light"/>
                <a:cs typeface="Avenir Light"/>
              </a:rPr>
              <a:t>Lebron</a:t>
            </a:r>
            <a:r>
              <a:rPr lang="en-US" dirty="0">
                <a:solidFill>
                  <a:srgbClr val="FFFFFF"/>
                </a:solidFill>
                <a:latin typeface="Avenir Light"/>
                <a:cs typeface="Avenir Light"/>
              </a:rPr>
              <a:t> James hit a tough shot.”</a:t>
            </a:r>
          </a:p>
        </p:txBody>
      </p:sp>
      <p:grpSp>
        <p:nvGrpSpPr>
          <p:cNvPr id="20" name="Group 19"/>
          <p:cNvGrpSpPr>
            <a:grpSpLocks noChangeAspect="1"/>
          </p:cNvGrpSpPr>
          <p:nvPr/>
        </p:nvGrpSpPr>
        <p:grpSpPr>
          <a:xfrm>
            <a:off x="5505591" y="2658744"/>
            <a:ext cx="2514600" cy="2514600"/>
            <a:chOff x="5663021" y="1558838"/>
            <a:chExt cx="2921000" cy="2921000"/>
          </a:xfrm>
        </p:grpSpPr>
        <p:pic>
          <p:nvPicPr>
            <p:cNvPr id="8" name="Picture 7"/>
            <p:cNvPicPr>
              <a:picLocks noChangeAspect="1"/>
            </p:cNvPicPr>
            <p:nvPr/>
          </p:nvPicPr>
          <p:blipFill>
            <a:blip r:embed="rId2"/>
            <a:stretch>
              <a:fillRect/>
            </a:stretch>
          </p:blipFill>
          <p:spPr>
            <a:xfrm>
              <a:off x="5663021" y="1558838"/>
              <a:ext cx="2921000" cy="2921000"/>
            </a:xfrm>
            <a:prstGeom prst="rect">
              <a:avLst/>
            </a:prstGeom>
          </p:spPr>
        </p:pic>
        <p:sp>
          <p:nvSpPr>
            <p:cNvPr id="11" name="TextBox 10"/>
            <p:cNvSpPr txBox="1"/>
            <p:nvPr/>
          </p:nvSpPr>
          <p:spPr>
            <a:xfrm rot="20129474">
              <a:off x="6216661" y="2564608"/>
              <a:ext cx="1054315" cy="429022"/>
            </a:xfrm>
            <a:prstGeom prst="rect">
              <a:avLst/>
            </a:prstGeom>
            <a:noFill/>
          </p:spPr>
          <p:txBody>
            <a:bodyPr wrap="none" rtlCol="0">
              <a:spAutoFit/>
            </a:bodyPr>
            <a:lstStyle/>
            <a:p>
              <a:r>
                <a:rPr lang="en-US" dirty="0" err="1">
                  <a:solidFill>
                    <a:srgbClr val="F09511"/>
                  </a:solidFill>
                  <a:latin typeface="Avenir Light"/>
                  <a:cs typeface="Avenir Light"/>
                </a:rPr>
                <a:t>Lebron</a:t>
              </a:r>
              <a:endParaRPr lang="en-US" dirty="0">
                <a:solidFill>
                  <a:srgbClr val="F09511"/>
                </a:solidFill>
                <a:latin typeface="Avenir Light"/>
                <a:cs typeface="Avenir Light"/>
              </a:endParaRPr>
            </a:p>
          </p:txBody>
        </p:sp>
        <p:sp>
          <p:nvSpPr>
            <p:cNvPr id="15" name="TextBox 14"/>
            <p:cNvSpPr txBox="1"/>
            <p:nvPr/>
          </p:nvSpPr>
          <p:spPr>
            <a:xfrm rot="4404405">
              <a:off x="7169875" y="2776022"/>
              <a:ext cx="974677" cy="429022"/>
            </a:xfrm>
            <a:prstGeom prst="rect">
              <a:avLst/>
            </a:prstGeom>
            <a:noFill/>
          </p:spPr>
          <p:txBody>
            <a:bodyPr wrap="none" rtlCol="0">
              <a:spAutoFit/>
            </a:bodyPr>
            <a:lstStyle/>
            <a:p>
              <a:r>
                <a:rPr lang="en-US" dirty="0">
                  <a:solidFill>
                    <a:srgbClr val="F09511"/>
                  </a:solidFill>
                  <a:latin typeface="Avenir Light"/>
                  <a:cs typeface="Avenir Light"/>
                </a:rPr>
                <a:t>James</a:t>
              </a:r>
            </a:p>
          </p:txBody>
        </p:sp>
        <p:sp>
          <p:nvSpPr>
            <p:cNvPr id="16" name="TextBox 15"/>
            <p:cNvSpPr txBox="1"/>
            <p:nvPr/>
          </p:nvSpPr>
          <p:spPr>
            <a:xfrm>
              <a:off x="7076891" y="3434225"/>
              <a:ext cx="925073" cy="429022"/>
            </a:xfrm>
            <a:prstGeom prst="rect">
              <a:avLst/>
            </a:prstGeom>
            <a:noFill/>
          </p:spPr>
          <p:txBody>
            <a:bodyPr wrap="none" rtlCol="0">
              <a:spAutoFit/>
            </a:bodyPr>
            <a:lstStyle/>
            <a:p>
              <a:r>
                <a:rPr lang="en-US" dirty="0">
                  <a:solidFill>
                    <a:srgbClr val="F09511"/>
                  </a:solidFill>
                  <a:latin typeface="Avenir Light"/>
                  <a:cs typeface="Avenir Light"/>
                </a:rPr>
                <a:t>tough</a:t>
              </a:r>
            </a:p>
          </p:txBody>
        </p:sp>
        <p:sp>
          <p:nvSpPr>
            <p:cNvPr id="17" name="TextBox 16"/>
            <p:cNvSpPr txBox="1"/>
            <p:nvPr/>
          </p:nvSpPr>
          <p:spPr>
            <a:xfrm rot="20938315">
              <a:off x="6800162" y="3085999"/>
              <a:ext cx="517235" cy="429022"/>
            </a:xfrm>
            <a:prstGeom prst="rect">
              <a:avLst/>
            </a:prstGeom>
            <a:noFill/>
          </p:spPr>
          <p:txBody>
            <a:bodyPr wrap="none" rtlCol="0">
              <a:spAutoFit/>
            </a:bodyPr>
            <a:lstStyle/>
            <a:p>
              <a:r>
                <a:rPr lang="en-US" dirty="0">
                  <a:solidFill>
                    <a:srgbClr val="F09511"/>
                  </a:solidFill>
                  <a:latin typeface="Avenir Light"/>
                  <a:cs typeface="Avenir Light"/>
                </a:rPr>
                <a:t>hit</a:t>
              </a:r>
            </a:p>
          </p:txBody>
        </p:sp>
        <p:sp>
          <p:nvSpPr>
            <p:cNvPr id="18" name="TextBox 17"/>
            <p:cNvSpPr txBox="1"/>
            <p:nvPr/>
          </p:nvSpPr>
          <p:spPr>
            <a:xfrm>
              <a:off x="7075933" y="2763962"/>
              <a:ext cx="381970" cy="429022"/>
            </a:xfrm>
            <a:prstGeom prst="rect">
              <a:avLst/>
            </a:prstGeom>
            <a:noFill/>
          </p:spPr>
          <p:txBody>
            <a:bodyPr wrap="square" rtlCol="0">
              <a:spAutoFit/>
            </a:bodyPr>
            <a:lstStyle/>
            <a:p>
              <a:r>
                <a:rPr lang="en-US" dirty="0">
                  <a:solidFill>
                    <a:srgbClr val="F09511"/>
                  </a:solidFill>
                  <a:latin typeface="Avenir Light"/>
                  <a:cs typeface="Avenir Light"/>
                </a:rPr>
                <a:t>a</a:t>
              </a:r>
            </a:p>
          </p:txBody>
        </p:sp>
        <p:sp>
          <p:nvSpPr>
            <p:cNvPr id="19" name="TextBox 18"/>
            <p:cNvSpPr txBox="1"/>
            <p:nvPr/>
          </p:nvSpPr>
          <p:spPr>
            <a:xfrm rot="1236002">
              <a:off x="6359916" y="3680006"/>
              <a:ext cx="726382" cy="429022"/>
            </a:xfrm>
            <a:prstGeom prst="rect">
              <a:avLst/>
            </a:prstGeom>
            <a:noFill/>
          </p:spPr>
          <p:txBody>
            <a:bodyPr wrap="none" rtlCol="0">
              <a:spAutoFit/>
            </a:bodyPr>
            <a:lstStyle/>
            <a:p>
              <a:r>
                <a:rPr lang="en-US" dirty="0">
                  <a:solidFill>
                    <a:srgbClr val="F09511"/>
                  </a:solidFill>
                  <a:latin typeface="Avenir Light"/>
                  <a:cs typeface="Avenir Light"/>
                </a:rPr>
                <a:t>shot</a:t>
              </a:r>
            </a:p>
          </p:txBody>
        </p:sp>
      </p:grpSp>
      <p:grpSp>
        <p:nvGrpSpPr>
          <p:cNvPr id="41" name="Group 40"/>
          <p:cNvGrpSpPr/>
          <p:nvPr/>
        </p:nvGrpSpPr>
        <p:grpSpPr>
          <a:xfrm>
            <a:off x="468255" y="2068397"/>
            <a:ext cx="4097214" cy="3408909"/>
            <a:chOff x="437526" y="1602923"/>
            <a:chExt cx="3886200" cy="3200400"/>
          </a:xfrm>
        </p:grpSpPr>
        <p:sp>
          <p:nvSpPr>
            <p:cNvPr id="40" name="Rectangle 39"/>
            <p:cNvSpPr/>
            <p:nvPr/>
          </p:nvSpPr>
          <p:spPr>
            <a:xfrm>
              <a:off x="437526" y="1602923"/>
              <a:ext cx="3886200" cy="457200"/>
            </a:xfrm>
            <a:prstGeom prst="rect">
              <a:avLst/>
            </a:prstGeom>
            <a:solidFill>
              <a:srgbClr val="1370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venir Light"/>
                  <a:cs typeface="Avenir Light"/>
                </a:rPr>
                <a:t>Semantic Using Syntactic Parsing</a:t>
              </a:r>
            </a:p>
          </p:txBody>
        </p:sp>
        <p:sp>
          <p:nvSpPr>
            <p:cNvPr id="38" name="Rectangle 37"/>
            <p:cNvSpPr/>
            <p:nvPr/>
          </p:nvSpPr>
          <p:spPr>
            <a:xfrm>
              <a:off x="437526" y="1602923"/>
              <a:ext cx="3886200" cy="3200400"/>
            </a:xfrm>
            <a:prstGeom prst="rect">
              <a:avLst/>
            </a:prstGeom>
            <a:noFill/>
            <a:ln w="38100" cmpd="sng">
              <a:solidFill>
                <a:srgbClr val="1B9B7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Light"/>
                <a:cs typeface="Avenir Light"/>
              </a:endParaRPr>
            </a:p>
          </p:txBody>
        </p:sp>
      </p:grpSp>
      <p:pic>
        <p:nvPicPr>
          <p:cNvPr id="61" name="Picture 60" descr="Macintosh HD:Users:ted:Desktop:manning pub:chap3 Initial Text Mining Methods:syntactic parsing:chap3 syntatic parsing.png"/>
          <p:cNvPicPr/>
          <p:nvPr/>
        </p:nvPicPr>
        <p:blipFill>
          <a:blip r:embed="rId3">
            <a:extLst>
              <a:ext uri="{28A0092B-C50C-407E-A947-70E740481C1C}">
                <a14:useLocalDpi xmlns:a14="http://schemas.microsoft.com/office/drawing/2010/main" val="0"/>
              </a:ext>
            </a:extLst>
          </a:blip>
          <a:srcRect/>
          <a:stretch>
            <a:fillRect/>
          </a:stretch>
        </p:blipFill>
        <p:spPr bwMode="auto">
          <a:xfrm>
            <a:off x="62547" y="2279593"/>
            <a:ext cx="4792345" cy="3592195"/>
          </a:xfrm>
          <a:prstGeom prst="rect">
            <a:avLst/>
          </a:prstGeom>
          <a:noFill/>
          <a:ln>
            <a:noFill/>
          </a:ln>
        </p:spPr>
      </p:pic>
    </p:spTree>
    <p:extLst>
      <p:ext uri="{BB962C8B-B14F-4D97-AF65-F5344CB8AC3E}">
        <p14:creationId xmlns:p14="http://schemas.microsoft.com/office/powerpoint/2010/main" val="8613918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4615" y="5895832"/>
            <a:ext cx="9069385" cy="584775"/>
          </a:xfrm>
          <a:prstGeom prst="rect">
            <a:avLst/>
          </a:prstGeom>
          <a:solidFill>
            <a:schemeClr val="accent6"/>
          </a:solidFill>
        </p:spPr>
        <p:txBody>
          <a:bodyPr wrap="square" rtlCol="0">
            <a:spAutoFit/>
          </a:bodyPr>
          <a:lstStyle/>
          <a:p>
            <a:pPr algn="ctr"/>
            <a:r>
              <a:rPr lang="en-US" sz="1600" dirty="0">
                <a:solidFill>
                  <a:schemeClr val="bg1"/>
                </a:solidFill>
              </a:rPr>
              <a:t>R’s </a:t>
            </a:r>
            <a:r>
              <a:rPr lang="en-US" sz="1600" dirty="0" err="1">
                <a:solidFill>
                  <a:schemeClr val="bg1"/>
                </a:solidFill>
              </a:rPr>
              <a:t>OpenNLP</a:t>
            </a:r>
            <a:r>
              <a:rPr lang="en-US" sz="1600" dirty="0">
                <a:solidFill>
                  <a:schemeClr val="bg1"/>
                </a:solidFill>
              </a:rPr>
              <a:t> package wraps the Apache </a:t>
            </a:r>
            <a:r>
              <a:rPr lang="en-US" sz="1600" dirty="0" err="1">
                <a:solidFill>
                  <a:schemeClr val="bg1"/>
                </a:solidFill>
              </a:rPr>
              <a:t>OpenNLP</a:t>
            </a:r>
            <a:r>
              <a:rPr lang="en-US" sz="1600" dirty="0">
                <a:solidFill>
                  <a:schemeClr val="bg1"/>
                </a:solidFill>
              </a:rPr>
              <a:t> project.  However, documentation &amp; examples can be hard to come by.</a:t>
            </a:r>
          </a:p>
        </p:txBody>
      </p:sp>
      <p:sp>
        <p:nvSpPr>
          <p:cNvPr id="9" name="Title 1"/>
          <p:cNvSpPr txBox="1">
            <a:spLocks/>
          </p:cNvSpPr>
          <p:nvPr/>
        </p:nvSpPr>
        <p:spPr>
          <a:xfrm>
            <a:off x="403420" y="2545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pPr algn="l"/>
            <a:r>
              <a:rPr lang="en-US" sz="2000" b="1" dirty="0">
                <a:solidFill>
                  <a:srgbClr val="13705B"/>
                </a:solidFill>
                <a:latin typeface="Arial Unicode MS" panose="020B0604020202020204" pitchFamily="34" charset="-128"/>
                <a:cs typeface="Arial Unicode MS" panose="020B0604020202020204" pitchFamily="34" charset="-128"/>
              </a:rPr>
              <a:t>Named Entity Recognition using </a:t>
            </a:r>
            <a:r>
              <a:rPr lang="en-US" sz="2000" b="1" dirty="0" err="1">
                <a:solidFill>
                  <a:srgbClr val="13705B"/>
                </a:solidFill>
                <a:latin typeface="Arial Unicode MS" panose="020B0604020202020204" pitchFamily="34" charset="-128"/>
                <a:cs typeface="Arial Unicode MS" panose="020B0604020202020204" pitchFamily="34" charset="-128"/>
              </a:rPr>
              <a:t>OpenNLP</a:t>
            </a:r>
            <a:endParaRPr lang="en-US" sz="2000" b="1" dirty="0">
              <a:solidFill>
                <a:srgbClr val="13705B"/>
              </a:solidFill>
              <a:latin typeface="Arial Unicode MS" panose="020B0604020202020204" pitchFamily="34" charset="-128"/>
              <a:cs typeface="Arial Unicode MS" panose="020B0604020202020204" pitchFamily="34" charset="-128"/>
            </a:endParaRPr>
          </a:p>
        </p:txBody>
      </p:sp>
      <p:cxnSp>
        <p:nvCxnSpPr>
          <p:cNvPr id="10" name="Straight Connector 9"/>
          <p:cNvCxnSpPr/>
          <p:nvPr/>
        </p:nvCxnSpPr>
        <p:spPr>
          <a:xfrm>
            <a:off x="681790" y="810126"/>
            <a:ext cx="8085221"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2"/>
          <a:stretch>
            <a:fillRect/>
          </a:stretch>
        </p:blipFill>
        <p:spPr>
          <a:xfrm>
            <a:off x="0" y="1338557"/>
            <a:ext cx="9144000" cy="4180885"/>
          </a:xfrm>
          <a:prstGeom prst="rect">
            <a:avLst/>
          </a:prstGeom>
        </p:spPr>
      </p:pic>
    </p:spTree>
    <p:extLst>
      <p:ext uri="{BB962C8B-B14F-4D97-AF65-F5344CB8AC3E}">
        <p14:creationId xmlns:p14="http://schemas.microsoft.com/office/powerpoint/2010/main" val="3881812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venir Heavy"/>
                <a:cs typeface="Avenir Heavy"/>
              </a:rPr>
              <a:t>8_Open_Language_Processing.R</a:t>
            </a:r>
          </a:p>
        </p:txBody>
      </p:sp>
      <p:sp>
        <p:nvSpPr>
          <p:cNvPr id="3" name="TextBox 2"/>
          <p:cNvSpPr txBox="1"/>
          <p:nvPr/>
        </p:nvSpPr>
        <p:spPr>
          <a:xfrm>
            <a:off x="4184734" y="1291607"/>
            <a:ext cx="787596" cy="369332"/>
          </a:xfrm>
          <a:prstGeom prst="rect">
            <a:avLst/>
          </a:prstGeom>
          <a:noFill/>
        </p:spPr>
        <p:txBody>
          <a:bodyPr wrap="none" rtlCol="0">
            <a:spAutoFit/>
          </a:bodyPr>
          <a:lstStyle/>
          <a:p>
            <a:r>
              <a:rPr lang="en-US" dirty="0">
                <a:solidFill>
                  <a:srgbClr val="FFFFFF"/>
                </a:solidFill>
                <a:latin typeface="Avenir Light"/>
                <a:cs typeface="Avenir Light"/>
              </a:rPr>
              <a:t>Setup</a:t>
            </a:r>
          </a:p>
        </p:txBody>
      </p:sp>
      <p:sp>
        <p:nvSpPr>
          <p:cNvPr id="21" name="TextBox 20"/>
          <p:cNvSpPr txBox="1"/>
          <p:nvPr/>
        </p:nvSpPr>
        <p:spPr>
          <a:xfrm>
            <a:off x="154145" y="1126907"/>
            <a:ext cx="8598543" cy="369332"/>
          </a:xfrm>
          <a:prstGeom prst="rect">
            <a:avLst/>
          </a:prstGeom>
          <a:noFill/>
        </p:spPr>
        <p:txBody>
          <a:bodyPr wrap="square" rtlCol="0">
            <a:spAutoFit/>
          </a:bodyPr>
          <a:lstStyle/>
          <a:p>
            <a:r>
              <a:rPr lang="en-US" u="sng" dirty="0">
                <a:solidFill>
                  <a:srgbClr val="F09511"/>
                </a:solidFill>
                <a:latin typeface="Avenir Light"/>
                <a:cs typeface="Avenir Light"/>
              </a:rPr>
              <a:t>library(</a:t>
            </a:r>
            <a:r>
              <a:rPr lang="en-US" u="sng" dirty="0" err="1">
                <a:solidFill>
                  <a:srgbClr val="F09511"/>
                </a:solidFill>
                <a:latin typeface="Avenir Light"/>
                <a:cs typeface="Avenir Light"/>
              </a:rPr>
              <a:t>openNLP</a:t>
            </a:r>
            <a:r>
              <a:rPr lang="en-US" u="sng" dirty="0">
                <a:solidFill>
                  <a:srgbClr val="F09511"/>
                </a:solidFill>
                <a:latin typeface="Avenir Light"/>
                <a:cs typeface="Avenir Light"/>
              </a:rPr>
              <a:t>)</a:t>
            </a:r>
          </a:p>
        </p:txBody>
      </p:sp>
      <p:sp>
        <p:nvSpPr>
          <p:cNvPr id="19" name="Rectangle 18"/>
          <p:cNvSpPr/>
          <p:nvPr/>
        </p:nvSpPr>
        <p:spPr>
          <a:xfrm>
            <a:off x="508335" y="1476273"/>
            <a:ext cx="7868224" cy="1477328"/>
          </a:xfrm>
          <a:prstGeom prst="rect">
            <a:avLst/>
          </a:prstGeom>
        </p:spPr>
        <p:txBody>
          <a:bodyPr wrap="square">
            <a:spAutoFit/>
          </a:bodyPr>
          <a:lstStyle/>
          <a:p>
            <a:pPr marL="115888" indent="-115888">
              <a:buFont typeface="Arial"/>
              <a:buChar char="•"/>
            </a:pPr>
            <a:r>
              <a:rPr lang="en-US" dirty="0">
                <a:latin typeface="Avenir Light"/>
                <a:cs typeface="Avenir Light"/>
                <a:hlinkClick r:id="rId2"/>
              </a:rPr>
              <a:t>https://rpubs.com/lmullen/nlp-chapter</a:t>
            </a:r>
            <a:endParaRPr lang="en-US" dirty="0">
              <a:latin typeface="Avenir Light"/>
              <a:cs typeface="Avenir Light"/>
            </a:endParaRPr>
          </a:p>
          <a:p>
            <a:pPr marL="115888" indent="-115888">
              <a:buFont typeface="Arial"/>
              <a:buChar char="•"/>
            </a:pPr>
            <a:r>
              <a:rPr lang="en-US" dirty="0">
                <a:latin typeface="Avenir Light"/>
                <a:cs typeface="Avenir Light"/>
              </a:rPr>
              <a:t>Uses Annotators to identify the specific item in the corpus.  Then holds all annotations in a plain text document.  Think of auto-tagging words in a document and saving the document terms paired with the tag.</a:t>
            </a:r>
          </a:p>
          <a:p>
            <a:pPr marL="115888" indent="-115888">
              <a:buFont typeface="Arial"/>
              <a:buChar char="•"/>
            </a:pPr>
            <a:r>
              <a:rPr lang="en-US" dirty="0">
                <a:latin typeface="Avenir Light"/>
                <a:cs typeface="Avenir Light"/>
              </a:rPr>
              <a:t>Documentation, examples are hard to come by!</a:t>
            </a:r>
          </a:p>
        </p:txBody>
      </p:sp>
      <p:sp>
        <p:nvSpPr>
          <p:cNvPr id="8" name="TextBox 7"/>
          <p:cNvSpPr txBox="1"/>
          <p:nvPr/>
        </p:nvSpPr>
        <p:spPr>
          <a:xfrm>
            <a:off x="551301" y="3773499"/>
            <a:ext cx="4955203" cy="2031325"/>
          </a:xfrm>
          <a:prstGeom prst="rect">
            <a:avLst/>
          </a:prstGeom>
          <a:noFill/>
        </p:spPr>
        <p:txBody>
          <a:bodyPr wrap="none" rtlCol="0">
            <a:spAutoFit/>
          </a:bodyPr>
          <a:lstStyle/>
          <a:p>
            <a:pPr marL="115888" indent="-115888">
              <a:buFont typeface="Arial"/>
              <a:buChar char="•"/>
            </a:pPr>
            <a:r>
              <a:rPr lang="en-US" dirty="0">
                <a:latin typeface="Avenir Light"/>
                <a:cs typeface="Avenir Light"/>
              </a:rPr>
              <a:t>Grammatical or POS (Part of Speech) Tagging</a:t>
            </a:r>
          </a:p>
          <a:p>
            <a:pPr marL="115888" indent="-115888">
              <a:buFont typeface="Arial"/>
              <a:buChar char="•"/>
            </a:pPr>
            <a:r>
              <a:rPr lang="en-US" dirty="0">
                <a:latin typeface="Avenir Light"/>
                <a:cs typeface="Avenir Light"/>
              </a:rPr>
              <a:t>Sentence Tagging</a:t>
            </a:r>
          </a:p>
          <a:p>
            <a:pPr marL="115888" indent="-115888">
              <a:buFont typeface="Arial"/>
              <a:buChar char="•"/>
            </a:pPr>
            <a:r>
              <a:rPr lang="en-US" dirty="0">
                <a:latin typeface="Avenir Light"/>
                <a:cs typeface="Avenir Light"/>
              </a:rPr>
              <a:t>Word Tagging</a:t>
            </a:r>
          </a:p>
          <a:p>
            <a:pPr marL="115888" indent="-115888">
              <a:buFont typeface="Arial"/>
              <a:buChar char="•"/>
            </a:pPr>
            <a:r>
              <a:rPr lang="en-US" dirty="0">
                <a:latin typeface="Avenir Light"/>
                <a:cs typeface="Avenir Light"/>
              </a:rPr>
              <a:t>Named Entity Recognition</a:t>
            </a:r>
          </a:p>
          <a:p>
            <a:pPr marL="573088" lvl="1" indent="-115888">
              <a:buFont typeface="Arial"/>
              <a:buChar char="•"/>
            </a:pPr>
            <a:r>
              <a:rPr lang="en-US" dirty="0">
                <a:latin typeface="Avenir Light"/>
                <a:cs typeface="Avenir Light"/>
              </a:rPr>
              <a:t>Persons</a:t>
            </a:r>
          </a:p>
          <a:p>
            <a:pPr marL="573088" lvl="1" indent="-115888">
              <a:buFont typeface="Arial"/>
              <a:buChar char="•"/>
            </a:pPr>
            <a:r>
              <a:rPr lang="en-US" dirty="0">
                <a:latin typeface="Avenir Light"/>
                <a:cs typeface="Avenir Light"/>
              </a:rPr>
              <a:t>Locations</a:t>
            </a:r>
          </a:p>
          <a:p>
            <a:pPr marL="573088" lvl="1" indent="-115888">
              <a:buFont typeface="Arial"/>
              <a:buChar char="•"/>
            </a:pPr>
            <a:r>
              <a:rPr lang="en-US" dirty="0">
                <a:latin typeface="Avenir Light"/>
                <a:cs typeface="Avenir Light"/>
              </a:rPr>
              <a:t>Organizations</a:t>
            </a:r>
          </a:p>
        </p:txBody>
      </p:sp>
      <p:sp>
        <p:nvSpPr>
          <p:cNvPr id="22" name="TextBox 21"/>
          <p:cNvSpPr txBox="1"/>
          <p:nvPr/>
        </p:nvSpPr>
        <p:spPr>
          <a:xfrm>
            <a:off x="154145" y="3404167"/>
            <a:ext cx="8598543" cy="369332"/>
          </a:xfrm>
          <a:prstGeom prst="rect">
            <a:avLst/>
          </a:prstGeom>
          <a:noFill/>
        </p:spPr>
        <p:txBody>
          <a:bodyPr wrap="square" rtlCol="0">
            <a:spAutoFit/>
          </a:bodyPr>
          <a:lstStyle/>
          <a:p>
            <a:r>
              <a:rPr lang="en-US" u="sng" dirty="0">
                <a:solidFill>
                  <a:srgbClr val="F09511"/>
                </a:solidFill>
                <a:latin typeface="Avenir Light"/>
                <a:cs typeface="Avenir Light"/>
              </a:rPr>
              <a:t>Annotations</a:t>
            </a:r>
          </a:p>
        </p:txBody>
      </p:sp>
      <p:pic>
        <p:nvPicPr>
          <p:cNvPr id="4" name="Picture 3"/>
          <p:cNvPicPr>
            <a:picLocks noChangeAspect="1"/>
          </p:cNvPicPr>
          <p:nvPr/>
        </p:nvPicPr>
        <p:blipFill>
          <a:blip r:embed="rId3"/>
          <a:stretch>
            <a:fillRect/>
          </a:stretch>
        </p:blipFill>
        <p:spPr>
          <a:xfrm>
            <a:off x="5700712" y="3773499"/>
            <a:ext cx="2914650" cy="2409825"/>
          </a:xfrm>
          <a:prstGeom prst="rect">
            <a:avLst/>
          </a:prstGeom>
        </p:spPr>
      </p:pic>
      <p:cxnSp>
        <p:nvCxnSpPr>
          <p:cNvPr id="12" name="Straight Arrow Connector 11"/>
          <p:cNvCxnSpPr/>
          <p:nvPr/>
        </p:nvCxnSpPr>
        <p:spPr>
          <a:xfrm>
            <a:off x="2671763" y="4277221"/>
            <a:ext cx="3428592" cy="100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2272120" y="4524871"/>
            <a:ext cx="5350058" cy="1095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2272120" y="5048746"/>
            <a:ext cx="3614330" cy="7560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81263" y="3015912"/>
            <a:ext cx="8181474"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75312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venir Heavy"/>
                <a:cs typeface="Avenir Heavy"/>
              </a:rPr>
              <a:t>8_Open_Language_Processing.R</a:t>
            </a:r>
          </a:p>
        </p:txBody>
      </p:sp>
      <p:sp>
        <p:nvSpPr>
          <p:cNvPr id="3" name="TextBox 2"/>
          <p:cNvSpPr txBox="1"/>
          <p:nvPr/>
        </p:nvSpPr>
        <p:spPr>
          <a:xfrm>
            <a:off x="4184734" y="714092"/>
            <a:ext cx="787596" cy="369332"/>
          </a:xfrm>
          <a:prstGeom prst="rect">
            <a:avLst/>
          </a:prstGeom>
          <a:noFill/>
        </p:spPr>
        <p:txBody>
          <a:bodyPr wrap="none" rtlCol="0">
            <a:spAutoFit/>
          </a:bodyPr>
          <a:lstStyle/>
          <a:p>
            <a:r>
              <a:rPr lang="en-US" dirty="0">
                <a:solidFill>
                  <a:srgbClr val="FFFFFF"/>
                </a:solidFill>
                <a:latin typeface="Avenir Light"/>
                <a:cs typeface="Avenir Light"/>
              </a:rPr>
              <a:t>Setup</a:t>
            </a:r>
          </a:p>
        </p:txBody>
      </p:sp>
      <p:sp>
        <p:nvSpPr>
          <p:cNvPr id="22" name="TextBox 21"/>
          <p:cNvSpPr txBox="1"/>
          <p:nvPr/>
        </p:nvSpPr>
        <p:spPr>
          <a:xfrm>
            <a:off x="304262" y="1501376"/>
            <a:ext cx="8598543" cy="369332"/>
          </a:xfrm>
          <a:prstGeom prst="rect">
            <a:avLst/>
          </a:prstGeom>
          <a:noFill/>
        </p:spPr>
        <p:txBody>
          <a:bodyPr wrap="square" rtlCol="0">
            <a:spAutoFit/>
          </a:bodyPr>
          <a:lstStyle/>
          <a:p>
            <a:r>
              <a:rPr lang="en-US" u="sng" dirty="0">
                <a:solidFill>
                  <a:srgbClr val="F09511"/>
                </a:solidFill>
                <a:latin typeface="Avenir Light"/>
                <a:cs typeface="Avenir Light"/>
              </a:rPr>
              <a:t>Annotations Specified</a:t>
            </a:r>
          </a:p>
        </p:txBody>
      </p:sp>
      <p:pic>
        <p:nvPicPr>
          <p:cNvPr id="2" name="Picture 1"/>
          <p:cNvPicPr>
            <a:picLocks noChangeAspect="1"/>
          </p:cNvPicPr>
          <p:nvPr/>
        </p:nvPicPr>
        <p:blipFill>
          <a:blip r:embed="rId2"/>
          <a:stretch>
            <a:fillRect/>
          </a:stretch>
        </p:blipFill>
        <p:spPr>
          <a:xfrm>
            <a:off x="304262" y="1870708"/>
            <a:ext cx="7374255" cy="1600200"/>
          </a:xfrm>
          <a:prstGeom prst="rect">
            <a:avLst/>
          </a:prstGeom>
        </p:spPr>
      </p:pic>
      <p:pic>
        <p:nvPicPr>
          <p:cNvPr id="4" name="Picture 3"/>
          <p:cNvPicPr>
            <a:picLocks noChangeAspect="1"/>
          </p:cNvPicPr>
          <p:nvPr/>
        </p:nvPicPr>
        <p:blipFill>
          <a:blip r:embed="rId3"/>
          <a:stretch>
            <a:fillRect/>
          </a:stretch>
        </p:blipFill>
        <p:spPr>
          <a:xfrm>
            <a:off x="304262" y="4206288"/>
            <a:ext cx="8072736" cy="604838"/>
          </a:xfrm>
          <a:prstGeom prst="rect">
            <a:avLst/>
          </a:prstGeom>
        </p:spPr>
      </p:pic>
      <p:sp>
        <p:nvSpPr>
          <p:cNvPr id="23" name="TextBox 22"/>
          <p:cNvSpPr txBox="1"/>
          <p:nvPr/>
        </p:nvSpPr>
        <p:spPr>
          <a:xfrm>
            <a:off x="304262" y="3836956"/>
            <a:ext cx="8598543" cy="369332"/>
          </a:xfrm>
          <a:prstGeom prst="rect">
            <a:avLst/>
          </a:prstGeom>
          <a:noFill/>
        </p:spPr>
        <p:txBody>
          <a:bodyPr wrap="square" rtlCol="0">
            <a:spAutoFit/>
          </a:bodyPr>
          <a:lstStyle/>
          <a:p>
            <a:r>
              <a:rPr lang="en-US" u="sng" dirty="0">
                <a:solidFill>
                  <a:srgbClr val="F09511"/>
                </a:solidFill>
                <a:latin typeface="Avenir Light"/>
                <a:cs typeface="Avenir Light"/>
              </a:rPr>
              <a:t>Annotations Applied to Text</a:t>
            </a:r>
          </a:p>
        </p:txBody>
      </p:sp>
      <p:cxnSp>
        <p:nvCxnSpPr>
          <p:cNvPr id="19" name="Straight Connector 18"/>
          <p:cNvCxnSpPr/>
          <p:nvPr/>
        </p:nvCxnSpPr>
        <p:spPr>
          <a:xfrm>
            <a:off x="481263" y="3657601"/>
            <a:ext cx="818147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411480" y="5410200"/>
            <a:ext cx="8061960" cy="9906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Annotate is used in ggplot2 SO you must either change the above to NLP::annotate(…) or ensure ggplot2 is not loaded in your environment!</a:t>
            </a:r>
          </a:p>
        </p:txBody>
      </p:sp>
    </p:spTree>
    <p:extLst>
      <p:ext uri="{BB962C8B-B14F-4D97-AF65-F5344CB8AC3E}">
        <p14:creationId xmlns:p14="http://schemas.microsoft.com/office/powerpoint/2010/main" val="12705182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b="26163"/>
          <a:stretch/>
        </p:blipFill>
        <p:spPr>
          <a:xfrm>
            <a:off x="251021" y="2229825"/>
            <a:ext cx="7033520" cy="2379021"/>
          </a:xfrm>
          <a:prstGeom prst="rect">
            <a:avLst/>
          </a:prstGeom>
        </p:spPr>
      </p:pic>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venir Heavy"/>
                <a:cs typeface="Avenir Heavy"/>
              </a:rPr>
              <a:t>8_Open_Language_Processing.R</a:t>
            </a:r>
          </a:p>
        </p:txBody>
      </p:sp>
      <p:sp>
        <p:nvSpPr>
          <p:cNvPr id="3" name="TextBox 2"/>
          <p:cNvSpPr txBox="1"/>
          <p:nvPr/>
        </p:nvSpPr>
        <p:spPr>
          <a:xfrm>
            <a:off x="4184734" y="714092"/>
            <a:ext cx="787596" cy="369332"/>
          </a:xfrm>
          <a:prstGeom prst="rect">
            <a:avLst/>
          </a:prstGeom>
          <a:noFill/>
        </p:spPr>
        <p:txBody>
          <a:bodyPr wrap="none" rtlCol="0">
            <a:spAutoFit/>
          </a:bodyPr>
          <a:lstStyle/>
          <a:p>
            <a:r>
              <a:rPr lang="en-US" dirty="0">
                <a:solidFill>
                  <a:srgbClr val="FFFFFF"/>
                </a:solidFill>
                <a:latin typeface="Avenir Light"/>
                <a:cs typeface="Avenir Light"/>
              </a:rPr>
              <a:t>Setup</a:t>
            </a:r>
          </a:p>
        </p:txBody>
      </p:sp>
      <p:sp>
        <p:nvSpPr>
          <p:cNvPr id="4" name="TextBox 3"/>
          <p:cNvSpPr txBox="1"/>
          <p:nvPr/>
        </p:nvSpPr>
        <p:spPr>
          <a:xfrm>
            <a:off x="5258080" y="2341699"/>
            <a:ext cx="3404228" cy="1477328"/>
          </a:xfrm>
          <a:prstGeom prst="rect">
            <a:avLst/>
          </a:prstGeom>
          <a:noFill/>
          <a:ln>
            <a:solidFill>
              <a:schemeClr val="bg1">
                <a:lumMod val="50000"/>
              </a:schemeClr>
            </a:solidFill>
          </a:ln>
        </p:spPr>
        <p:txBody>
          <a:bodyPr wrap="square" rtlCol="0">
            <a:spAutoFit/>
          </a:bodyPr>
          <a:lstStyle/>
          <a:p>
            <a:r>
              <a:rPr lang="en-US" dirty="0">
                <a:latin typeface="Avenir Light"/>
                <a:cs typeface="Avenir Light"/>
              </a:rPr>
              <a:t>The annotated plain text object is large with a complex structure.  This function allows us to extract the tokens by tag kind.</a:t>
            </a:r>
          </a:p>
        </p:txBody>
      </p:sp>
    </p:spTree>
    <p:extLst>
      <p:ext uri="{BB962C8B-B14F-4D97-AF65-F5344CB8AC3E}">
        <p14:creationId xmlns:p14="http://schemas.microsoft.com/office/powerpoint/2010/main" val="776442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Two Popular Approaches</a:t>
            </a:r>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Rectangle 5"/>
          <p:cNvSpPr/>
          <p:nvPr/>
        </p:nvSpPr>
        <p:spPr>
          <a:xfrm>
            <a:off x="270985" y="1173079"/>
            <a:ext cx="8686800" cy="4571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latin typeface="+mj-lt"/>
                <a:cs typeface="Arial Unicode MS" panose="020B0604020202020204" pitchFamily="34" charset="-128"/>
              </a:rPr>
              <a:t>“</a:t>
            </a:r>
            <a:r>
              <a:rPr lang="en-US" sz="1800" kern="1200" dirty="0" err="1">
                <a:solidFill>
                  <a:prstClr val="white"/>
                </a:solidFill>
                <a:latin typeface="+mj-lt"/>
                <a:cs typeface="Arial Unicode MS" panose="020B0604020202020204" pitchFamily="34" charset="-128"/>
              </a:rPr>
              <a:t>Lebron</a:t>
            </a:r>
            <a:r>
              <a:rPr lang="en-US" sz="1800" kern="1200" dirty="0">
                <a:solidFill>
                  <a:prstClr val="white"/>
                </a:solidFill>
                <a:latin typeface="+mj-lt"/>
                <a:cs typeface="Arial Unicode MS" panose="020B0604020202020204" pitchFamily="34" charset="-128"/>
              </a:rPr>
              <a:t> James hit a tough shot.”</a:t>
            </a:r>
          </a:p>
        </p:txBody>
      </p:sp>
      <p:pic>
        <p:nvPicPr>
          <p:cNvPr id="7" name="Picture 6" descr="Macintosh HD:Users:ted:Desktop:manning pub:chap3 Initial Text Mining Methods:syntactic parsing:chap3 syntatic parsing.png"/>
          <p:cNvPicPr/>
          <p:nvPr/>
        </p:nvPicPr>
        <p:blipFill rotWithShape="1">
          <a:blip r:embed="rId2">
            <a:extLst>
              <a:ext uri="{28A0092B-C50C-407E-A947-70E740481C1C}">
                <a14:useLocalDpi xmlns:a14="http://schemas.microsoft.com/office/drawing/2010/main" val="0"/>
              </a:ext>
            </a:extLst>
          </a:blip>
          <a:srcRect l="11097" t="7278" r="10673" b="13386"/>
          <a:stretch/>
        </p:blipFill>
        <p:spPr bwMode="auto">
          <a:xfrm>
            <a:off x="459291" y="2377439"/>
            <a:ext cx="4029717" cy="3063241"/>
          </a:xfrm>
          <a:prstGeom prst="rect">
            <a:avLst/>
          </a:prstGeom>
          <a:noFill/>
          <a:ln>
            <a:noFill/>
          </a:ln>
        </p:spPr>
      </p:pic>
      <p:grpSp>
        <p:nvGrpSpPr>
          <p:cNvPr id="19" name="Group 18"/>
          <p:cNvGrpSpPr/>
          <p:nvPr/>
        </p:nvGrpSpPr>
        <p:grpSpPr>
          <a:xfrm>
            <a:off x="5400674" y="2245672"/>
            <a:ext cx="2671949" cy="3203120"/>
            <a:chOff x="5400674" y="2417128"/>
            <a:chExt cx="2671949" cy="3203120"/>
          </a:xfrm>
        </p:grpSpPr>
        <p:pic>
          <p:nvPicPr>
            <p:cNvPr id="8" name="Picture 2" descr="Image result for bag clipart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674" y="2417128"/>
              <a:ext cx="2671949" cy="32031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20129474">
              <a:off x="5911705" y="3593334"/>
              <a:ext cx="830997" cy="369332"/>
            </a:xfrm>
            <a:prstGeom prst="rect">
              <a:avLst/>
            </a:prstGeom>
            <a:noFill/>
          </p:spPr>
          <p:txBody>
            <a:bodyPr wrap="none" rtlCol="0">
              <a:spAutoFit/>
            </a:bodyPr>
            <a:lstStyle/>
            <a:p>
              <a:pPr defTabSz="457200"/>
              <a:r>
                <a:rPr lang="en-US" sz="1800" kern="1200" dirty="0" err="1">
                  <a:solidFill>
                    <a:srgbClr val="F09511"/>
                  </a:solidFill>
                  <a:latin typeface="+mj-lt"/>
                  <a:ea typeface="Arial Unicode MS" panose="020B0604020202020204" pitchFamily="34" charset="-128"/>
                  <a:cs typeface="Arial Unicode MS" panose="020B0604020202020204" pitchFamily="34" charset="-128"/>
                </a:rPr>
                <a:t>Lebron</a:t>
              </a:r>
              <a:endParaRPr lang="en-US" sz="1800" kern="1200" dirty="0">
                <a:solidFill>
                  <a:srgbClr val="F09511"/>
                </a:solidFill>
                <a:latin typeface="+mj-lt"/>
                <a:ea typeface="Arial Unicode MS" panose="020B0604020202020204" pitchFamily="34" charset="-128"/>
                <a:cs typeface="Arial Unicode MS" panose="020B0604020202020204" pitchFamily="34" charset="-128"/>
              </a:endParaRPr>
            </a:p>
          </p:txBody>
        </p:sp>
        <p:sp>
          <p:nvSpPr>
            <p:cNvPr id="10" name="TextBox 9"/>
            <p:cNvSpPr txBox="1"/>
            <p:nvPr/>
          </p:nvSpPr>
          <p:spPr>
            <a:xfrm rot="4404405">
              <a:off x="6874733" y="3807108"/>
              <a:ext cx="752129"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James</a:t>
              </a:r>
            </a:p>
          </p:txBody>
        </p:sp>
        <p:sp>
          <p:nvSpPr>
            <p:cNvPr id="11" name="TextBox 10"/>
            <p:cNvSpPr txBox="1"/>
            <p:nvPr/>
          </p:nvSpPr>
          <p:spPr>
            <a:xfrm>
              <a:off x="6663996" y="4440420"/>
              <a:ext cx="727443"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tough</a:t>
              </a:r>
            </a:p>
          </p:txBody>
        </p:sp>
        <p:sp>
          <p:nvSpPr>
            <p:cNvPr id="12" name="TextBox 11"/>
            <p:cNvSpPr txBox="1"/>
            <p:nvPr/>
          </p:nvSpPr>
          <p:spPr>
            <a:xfrm rot="20938315">
              <a:off x="6431521" y="4120545"/>
              <a:ext cx="428322"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hit</a:t>
              </a:r>
            </a:p>
          </p:txBody>
        </p:sp>
        <p:sp>
          <p:nvSpPr>
            <p:cNvPr id="13" name="TextBox 12"/>
            <p:cNvSpPr txBox="1"/>
            <p:nvPr/>
          </p:nvSpPr>
          <p:spPr>
            <a:xfrm>
              <a:off x="6663027" y="3762674"/>
              <a:ext cx="386234" cy="369332"/>
            </a:xfrm>
            <a:prstGeom prst="rect">
              <a:avLst/>
            </a:prstGeom>
            <a:noFill/>
          </p:spPr>
          <p:txBody>
            <a:bodyPr wrap="squar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a</a:t>
              </a:r>
            </a:p>
          </p:txBody>
        </p:sp>
        <p:sp>
          <p:nvSpPr>
            <p:cNvPr id="14" name="TextBox 13"/>
            <p:cNvSpPr txBox="1"/>
            <p:nvPr/>
          </p:nvSpPr>
          <p:spPr>
            <a:xfrm rot="1236002">
              <a:off x="6011147" y="4721185"/>
              <a:ext cx="590226" cy="369332"/>
            </a:xfrm>
            <a:prstGeom prst="rect">
              <a:avLst/>
            </a:prstGeom>
            <a:noFill/>
          </p:spPr>
          <p:txBody>
            <a:bodyPr wrap="none" rtlCol="0">
              <a:spAutoFit/>
            </a:bodyPr>
            <a:lstStyle/>
            <a:p>
              <a:pPr defTabSz="457200"/>
              <a:r>
                <a:rPr lang="en-US" sz="1800" kern="1200" dirty="0">
                  <a:solidFill>
                    <a:srgbClr val="F09511"/>
                  </a:solidFill>
                  <a:latin typeface="+mj-lt"/>
                  <a:ea typeface="Arial Unicode MS" panose="020B0604020202020204" pitchFamily="34" charset="-128"/>
                  <a:cs typeface="Arial Unicode MS" panose="020B0604020202020204" pitchFamily="34" charset="-128"/>
                </a:rPr>
                <a:t>shot</a:t>
              </a:r>
            </a:p>
          </p:txBody>
        </p:sp>
      </p:grpSp>
      <p:sp>
        <p:nvSpPr>
          <p:cNvPr id="15" name="Rectangle 14"/>
          <p:cNvSpPr/>
          <p:nvPr/>
        </p:nvSpPr>
        <p:spPr>
          <a:xfrm>
            <a:off x="300038" y="1800225"/>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Syntactic Parsing</a:t>
            </a:r>
          </a:p>
        </p:txBody>
      </p:sp>
      <p:sp>
        <p:nvSpPr>
          <p:cNvPr id="16" name="Rectangle 15"/>
          <p:cNvSpPr/>
          <p:nvPr/>
        </p:nvSpPr>
        <p:spPr>
          <a:xfrm>
            <a:off x="4652963" y="1795463"/>
            <a:ext cx="4243387" cy="285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Bag of Words</a:t>
            </a:r>
          </a:p>
        </p:txBody>
      </p:sp>
      <p:cxnSp>
        <p:nvCxnSpPr>
          <p:cNvPr id="18" name="Straight Connector 17"/>
          <p:cNvCxnSpPr/>
          <p:nvPr/>
        </p:nvCxnSpPr>
        <p:spPr>
          <a:xfrm>
            <a:off x="4586288"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68261" y="5960744"/>
            <a:ext cx="5175741" cy="282898"/>
          </a:xfrm>
          <a:prstGeom prst="rect">
            <a:avLst/>
          </a:prstGeom>
          <a:noFill/>
        </p:spPr>
        <p:txBody>
          <a:bodyPr wrap="square" rtlCol="0">
            <a:spAutoFit/>
          </a:bodyPr>
          <a:lstStyle/>
          <a:p>
            <a:r>
              <a:rPr lang="en-US" sz="1200" i="1" dirty="0">
                <a:latin typeface="+mj-lt"/>
                <a:ea typeface="Arial Unicode MS" panose="020B0604020202020204" pitchFamily="34" charset="-128"/>
                <a:cs typeface="Arial Unicode MS" panose="020B0604020202020204" pitchFamily="34" charset="-128"/>
              </a:rPr>
              <a:t>*There are other approaches usually based on DNN, that I refer to “abstractive”</a:t>
            </a:r>
          </a:p>
        </p:txBody>
      </p:sp>
    </p:spTree>
    <p:extLst>
      <p:ext uri="{BB962C8B-B14F-4D97-AF65-F5344CB8AC3E}">
        <p14:creationId xmlns:p14="http://schemas.microsoft.com/office/powerpoint/2010/main" val="34718404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venir Heavy"/>
                <a:cs typeface="Avenir Heavy"/>
              </a:rPr>
              <a:t>8_Open_Language_Processing.R</a:t>
            </a:r>
          </a:p>
        </p:txBody>
      </p:sp>
      <p:sp>
        <p:nvSpPr>
          <p:cNvPr id="3" name="TextBox 2"/>
          <p:cNvSpPr txBox="1"/>
          <p:nvPr/>
        </p:nvSpPr>
        <p:spPr>
          <a:xfrm>
            <a:off x="4184734" y="714092"/>
            <a:ext cx="787596" cy="369332"/>
          </a:xfrm>
          <a:prstGeom prst="rect">
            <a:avLst/>
          </a:prstGeom>
          <a:noFill/>
        </p:spPr>
        <p:txBody>
          <a:bodyPr wrap="none" rtlCol="0">
            <a:spAutoFit/>
          </a:bodyPr>
          <a:lstStyle/>
          <a:p>
            <a:r>
              <a:rPr lang="en-US" dirty="0">
                <a:solidFill>
                  <a:srgbClr val="FFFFFF"/>
                </a:solidFill>
                <a:latin typeface="Avenir Light"/>
                <a:cs typeface="Avenir Light"/>
              </a:rPr>
              <a:t>Setup</a:t>
            </a:r>
          </a:p>
        </p:txBody>
      </p:sp>
      <p:sp>
        <p:nvSpPr>
          <p:cNvPr id="20" name="TextBox 19"/>
          <p:cNvSpPr txBox="1"/>
          <p:nvPr/>
        </p:nvSpPr>
        <p:spPr>
          <a:xfrm>
            <a:off x="154145" y="534828"/>
            <a:ext cx="8598543" cy="369332"/>
          </a:xfrm>
          <a:prstGeom prst="rect">
            <a:avLst/>
          </a:prstGeom>
          <a:noFill/>
        </p:spPr>
        <p:txBody>
          <a:bodyPr wrap="square" rtlCol="0">
            <a:spAutoFit/>
          </a:bodyPr>
          <a:lstStyle/>
          <a:p>
            <a:r>
              <a:rPr lang="en-US" u="sng" dirty="0">
                <a:solidFill>
                  <a:srgbClr val="F09511"/>
                </a:solidFill>
                <a:latin typeface="Avenir Light"/>
                <a:cs typeface="Avenir Light"/>
              </a:rPr>
              <a:t>The function creates a vector of people, locations and orgs that were “recognized”</a:t>
            </a:r>
          </a:p>
        </p:txBody>
      </p:sp>
      <p:pic>
        <p:nvPicPr>
          <p:cNvPr id="4" name="Picture 3"/>
          <p:cNvPicPr>
            <a:picLocks noChangeAspect="1"/>
          </p:cNvPicPr>
          <p:nvPr/>
        </p:nvPicPr>
        <p:blipFill>
          <a:blip r:embed="rId2"/>
          <a:stretch>
            <a:fillRect/>
          </a:stretch>
        </p:blipFill>
        <p:spPr>
          <a:xfrm>
            <a:off x="402055" y="1056272"/>
            <a:ext cx="6286500" cy="895350"/>
          </a:xfrm>
          <a:prstGeom prst="rect">
            <a:avLst/>
          </a:prstGeom>
        </p:spPr>
      </p:pic>
      <p:pic>
        <p:nvPicPr>
          <p:cNvPr id="11" name="Picture 10"/>
          <p:cNvPicPr>
            <a:picLocks noChangeAspect="1"/>
          </p:cNvPicPr>
          <p:nvPr/>
        </p:nvPicPr>
        <p:blipFill>
          <a:blip r:embed="rId3"/>
          <a:stretch>
            <a:fillRect/>
          </a:stretch>
        </p:blipFill>
        <p:spPr>
          <a:xfrm>
            <a:off x="1219201" y="2328409"/>
            <a:ext cx="7491662" cy="4141264"/>
          </a:xfrm>
          <a:prstGeom prst="rect">
            <a:avLst/>
          </a:prstGeom>
        </p:spPr>
      </p:pic>
      <p:cxnSp>
        <p:nvCxnSpPr>
          <p:cNvPr id="13" name="Straight Connector 12"/>
          <p:cNvCxnSpPr/>
          <p:nvPr/>
        </p:nvCxnSpPr>
        <p:spPr>
          <a:xfrm>
            <a:off x="481263" y="2117558"/>
            <a:ext cx="8181474"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63626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13705B"/>
                </a:solidFill>
                <a:latin typeface="Avenir Heavy"/>
                <a:cs typeface="Avenir Heavy"/>
              </a:rPr>
              <a:t>8_Open_Language_Processing.R</a:t>
            </a:r>
            <a:endParaRPr lang="en-US" sz="3600" dirty="0"/>
          </a:p>
        </p:txBody>
      </p:sp>
    </p:spTree>
    <p:extLst>
      <p:ext uri="{BB962C8B-B14F-4D97-AF65-F5344CB8AC3E}">
        <p14:creationId xmlns:p14="http://schemas.microsoft.com/office/powerpoint/2010/main" val="20445915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Workshop Agenda</a:t>
            </a:r>
          </a:p>
        </p:txBody>
      </p:sp>
      <p:sp>
        <p:nvSpPr>
          <p:cNvPr id="17" name="TextBox 16"/>
          <p:cNvSpPr txBox="1"/>
          <p:nvPr/>
        </p:nvSpPr>
        <p:spPr>
          <a:xfrm>
            <a:off x="396240" y="5318760"/>
            <a:ext cx="7720703" cy="1200329"/>
          </a:xfrm>
          <a:prstGeom prst="rect">
            <a:avLst/>
          </a:prstGeom>
          <a:noFill/>
        </p:spPr>
        <p:txBody>
          <a:bodyPr wrap="none" rtlCol="0">
            <a:spAutoFit/>
          </a:bodyPr>
          <a:lstStyle/>
          <a:p>
            <a:r>
              <a:rPr lang="en-US" sz="1800" b="1" u="sng"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Apply methods to real data </a:t>
            </a:r>
          </a:p>
          <a:p>
            <a:pPr marL="122238" indent="-122238">
              <a:buFont typeface="Arial" panose="020B0604020202020204" pitchFamily="34" charset="0"/>
              <a:buChar char="•"/>
            </a:pPr>
            <a:r>
              <a:rPr lang="en-US" sz="1800"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Follow a business workflow for stakeholders needing text mining insights</a:t>
            </a:r>
          </a:p>
        </p:txBody>
      </p:sp>
      <p:grpSp>
        <p:nvGrpSpPr>
          <p:cNvPr id="3" name="Group 2"/>
          <p:cNvGrpSpPr/>
          <p:nvPr/>
        </p:nvGrpSpPr>
        <p:grpSpPr>
          <a:xfrm>
            <a:off x="-183766" y="2926080"/>
            <a:ext cx="9298334" cy="1083350"/>
            <a:chOff x="-183766" y="2926080"/>
            <a:chExt cx="9298334" cy="1083350"/>
          </a:xfrm>
        </p:grpSpPr>
        <p:cxnSp>
          <p:nvCxnSpPr>
            <p:cNvPr id="4" name="Straight Connector 3"/>
            <p:cNvCxnSpPr/>
            <p:nvPr/>
          </p:nvCxnSpPr>
          <p:spPr>
            <a:xfrm>
              <a:off x="274320" y="2926080"/>
              <a:ext cx="859536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166360" y="3985260"/>
              <a:ext cx="384048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a:off x="-183766" y="3086100"/>
              <a:ext cx="9298334" cy="923330"/>
              <a:chOff x="-207611" y="3086100"/>
              <a:chExt cx="9298334" cy="923330"/>
            </a:xfrm>
          </p:grpSpPr>
          <p:sp>
            <p:nvSpPr>
              <p:cNvPr id="5" name="TextBox 4"/>
              <p:cNvSpPr txBox="1"/>
              <p:nvPr/>
            </p:nvSpPr>
            <p:spPr>
              <a:xfrm>
                <a:off x="-207611" y="3086100"/>
                <a:ext cx="1762021" cy="646331"/>
              </a:xfrm>
              <a:prstGeom prst="rect">
                <a:avLst/>
              </a:prstGeom>
              <a:noFill/>
            </p:spPr>
            <p:txBody>
              <a:bodyPr wrap="none" rtlCol="0">
                <a:spAutoFit/>
              </a:bodyPr>
              <a:lstStyle/>
              <a:p>
                <a:pPr algn="ctr"/>
                <a:r>
                  <a:rPr lang="en-US"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9-10:45</a:t>
                </a:r>
              </a:p>
              <a:p>
                <a:pPr algn="ctr"/>
                <a:r>
                  <a:rPr lang="en-US"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Intro to TM w/R</a:t>
                </a:r>
              </a:p>
            </p:txBody>
          </p:sp>
          <p:sp>
            <p:nvSpPr>
              <p:cNvPr id="6" name="TextBox 5"/>
              <p:cNvSpPr txBox="1"/>
              <p:nvPr/>
            </p:nvSpPr>
            <p:spPr>
              <a:xfrm>
                <a:off x="1423809" y="3086100"/>
                <a:ext cx="1095173" cy="646331"/>
              </a:xfrm>
              <a:prstGeom prst="rect">
                <a:avLst/>
              </a:prstGeom>
              <a:noFill/>
            </p:spPr>
            <p:txBody>
              <a:bodyPr wrap="none" rtlCol="0">
                <a:spAutoFit/>
              </a:bodyPr>
              <a:lstStyle/>
              <a:p>
                <a:pPr algn="ctr"/>
                <a:r>
                  <a:rPr lang="en-US"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10:45-11</a:t>
                </a:r>
              </a:p>
              <a:p>
                <a:pPr algn="ctr"/>
                <a:r>
                  <a:rPr lang="en-US"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Break</a:t>
                </a:r>
              </a:p>
            </p:txBody>
          </p:sp>
          <p:sp>
            <p:nvSpPr>
              <p:cNvPr id="7" name="TextBox 6"/>
              <p:cNvSpPr txBox="1"/>
              <p:nvPr/>
            </p:nvSpPr>
            <p:spPr>
              <a:xfrm>
                <a:off x="2502998" y="3086100"/>
                <a:ext cx="1402949" cy="646331"/>
              </a:xfrm>
              <a:prstGeom prst="rect">
                <a:avLst/>
              </a:prstGeom>
              <a:noFill/>
            </p:spPr>
            <p:txBody>
              <a:bodyPr wrap="none" rtlCol="0">
                <a:spAutoFit/>
              </a:bodyPr>
              <a:lstStyle/>
              <a:p>
                <a:pPr algn="ctr"/>
                <a:r>
                  <a:rPr lang="en-US"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11 – 11:45</a:t>
                </a:r>
              </a:p>
              <a:p>
                <a:pPr algn="ctr"/>
                <a:r>
                  <a:rPr lang="en-US"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Gather Text</a:t>
                </a:r>
              </a:p>
            </p:txBody>
          </p:sp>
          <p:sp>
            <p:nvSpPr>
              <p:cNvPr id="8" name="TextBox 7"/>
              <p:cNvSpPr txBox="1"/>
              <p:nvPr/>
            </p:nvSpPr>
            <p:spPr>
              <a:xfrm>
                <a:off x="3876337" y="3086100"/>
                <a:ext cx="1261884" cy="646331"/>
              </a:xfrm>
              <a:prstGeom prst="rect">
                <a:avLst/>
              </a:prstGeom>
              <a:noFill/>
            </p:spPr>
            <p:txBody>
              <a:bodyPr wrap="none" rtlCol="0">
                <a:spAutoFit/>
              </a:bodyPr>
              <a:lstStyle/>
              <a:p>
                <a:pPr algn="ctr"/>
                <a:r>
                  <a:rPr lang="en-US"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11:45 – 12</a:t>
                </a:r>
              </a:p>
              <a:p>
                <a:pPr algn="ctr"/>
                <a:r>
                  <a:rPr lang="en-US"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Break</a:t>
                </a:r>
              </a:p>
            </p:txBody>
          </p:sp>
          <p:sp>
            <p:nvSpPr>
              <p:cNvPr id="9" name="TextBox 8"/>
              <p:cNvSpPr txBox="1"/>
              <p:nvPr/>
            </p:nvSpPr>
            <p:spPr>
              <a:xfrm>
                <a:off x="4891406" y="3086100"/>
                <a:ext cx="1928734" cy="923330"/>
              </a:xfrm>
              <a:prstGeom prst="rect">
                <a:avLst/>
              </a:prstGeom>
              <a:noFill/>
            </p:spPr>
            <p:txBody>
              <a:bodyPr wrap="none" rtlCol="0">
                <a:spAutoFit/>
              </a:bodyPr>
              <a:lstStyle/>
              <a:p>
                <a:pPr algn="ctr"/>
                <a:r>
                  <a:rPr lang="en-US"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12-12:40</a:t>
                </a:r>
              </a:p>
              <a:p>
                <a:pPr algn="ctr"/>
                <a:r>
                  <a:rPr lang="en-US"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HTML Widgets</a:t>
                </a:r>
              </a:p>
              <a:p>
                <a:pPr algn="ctr"/>
                <a:r>
                  <a:rPr lang="en-US"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&amp; </a:t>
                </a:r>
                <a:r>
                  <a:rPr lang="en-US" dirty="0" err="1">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Flexdashboard</a:t>
                </a:r>
                <a:endParaRPr lang="en-US"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0" name="TextBox 9"/>
              <p:cNvSpPr txBox="1"/>
              <p:nvPr/>
            </p:nvSpPr>
            <p:spPr>
              <a:xfrm>
                <a:off x="6426648" y="3086100"/>
                <a:ext cx="1415773" cy="923330"/>
              </a:xfrm>
              <a:prstGeom prst="rect">
                <a:avLst/>
              </a:prstGeom>
              <a:noFill/>
            </p:spPr>
            <p:txBody>
              <a:bodyPr wrap="none" rtlCol="0">
                <a:spAutoFit/>
              </a:bodyPr>
              <a:lstStyle/>
              <a:p>
                <a:pPr algn="ctr"/>
                <a:r>
                  <a:rPr lang="en-US"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12:40-12:50</a:t>
                </a:r>
              </a:p>
              <a:p>
                <a:pPr algn="ctr"/>
                <a:r>
                  <a:rPr lang="en-US"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Optional</a:t>
                </a:r>
              </a:p>
              <a:p>
                <a:pPr algn="ctr"/>
                <a:r>
                  <a:rPr lang="en-US"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Break</a:t>
                </a:r>
              </a:p>
            </p:txBody>
          </p:sp>
          <p:cxnSp>
            <p:nvCxnSpPr>
              <p:cNvPr id="12" name="Straight Connector 11"/>
              <p:cNvCxnSpPr/>
              <p:nvPr/>
            </p:nvCxnSpPr>
            <p:spPr>
              <a:xfrm>
                <a:off x="1389724" y="3086100"/>
                <a:ext cx="0" cy="640080"/>
              </a:xfrm>
              <a:prstGeom prst="line">
                <a:avLst/>
              </a:prstGeom>
              <a:ln>
                <a:solidFill>
                  <a:srgbClr val="4F81BD"/>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553069" y="3086100"/>
                <a:ext cx="0" cy="640080"/>
              </a:xfrm>
              <a:prstGeom prst="line">
                <a:avLst/>
              </a:prstGeom>
              <a:ln>
                <a:solidFill>
                  <a:srgbClr val="4F81BD"/>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855876" y="3086100"/>
                <a:ext cx="0" cy="64008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158683" y="3086100"/>
                <a:ext cx="0" cy="64008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552861" y="3086100"/>
                <a:ext cx="0" cy="64008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764719" y="3086100"/>
                <a:ext cx="1326004" cy="646331"/>
              </a:xfrm>
              <a:prstGeom prst="rect">
                <a:avLst/>
              </a:prstGeom>
              <a:noFill/>
            </p:spPr>
            <p:txBody>
              <a:bodyPr wrap="none" rtlCol="0">
                <a:spAutoFit/>
              </a:bodyPr>
              <a:lstStyle/>
              <a:p>
                <a:pPr algn="ctr"/>
                <a:r>
                  <a:rPr lang="en-US"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12:50-1</a:t>
                </a:r>
              </a:p>
              <a:p>
                <a:pPr algn="ctr"/>
                <a:r>
                  <a:rPr lang="en-US"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Scheduling</a:t>
                </a:r>
              </a:p>
            </p:txBody>
          </p:sp>
          <p:cxnSp>
            <p:nvCxnSpPr>
              <p:cNvPr id="27" name="Straight Connector 26"/>
              <p:cNvCxnSpPr/>
              <p:nvPr/>
            </p:nvCxnSpPr>
            <p:spPr>
              <a:xfrm>
                <a:off x="7716206" y="3086100"/>
                <a:ext cx="0" cy="64008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7367962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47700" y="886330"/>
            <a:ext cx="8179429" cy="1373585"/>
            <a:chOff x="647700" y="1439517"/>
            <a:chExt cx="8179429" cy="1373585"/>
          </a:xfrm>
        </p:grpSpPr>
        <p:sp>
          <p:nvSpPr>
            <p:cNvPr id="11" name="Rectangle 10"/>
            <p:cNvSpPr/>
            <p:nvPr/>
          </p:nvSpPr>
          <p:spPr>
            <a:xfrm>
              <a:off x="647700" y="1439518"/>
              <a:ext cx="7962900" cy="13735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49929" y="1439517"/>
              <a:ext cx="5053499" cy="369332"/>
            </a:xfrm>
            <a:prstGeom prst="rect">
              <a:avLst/>
            </a:prstGeom>
            <a:noFill/>
          </p:spPr>
          <p:txBody>
            <a:bodyPr wrap="none" rtlCol="0">
              <a:spAutoFit/>
            </a:bodyPr>
            <a:lstStyle/>
            <a:p>
              <a:r>
                <a:rPr lang="en-US" dirty="0"/>
                <a:t>To read a single “comma separated value” file (.csv):</a:t>
              </a:r>
            </a:p>
          </p:txBody>
        </p:sp>
        <p:sp>
          <p:nvSpPr>
            <p:cNvPr id="4" name="Rectangle 3"/>
            <p:cNvSpPr/>
            <p:nvPr/>
          </p:nvSpPr>
          <p:spPr>
            <a:xfrm>
              <a:off x="749929" y="1833922"/>
              <a:ext cx="5376793" cy="369332"/>
            </a:xfrm>
            <a:prstGeom prst="rect">
              <a:avLst/>
            </a:prstGeom>
            <a:solidFill>
              <a:schemeClr val="bg2"/>
            </a:solidFill>
          </p:spPr>
          <p:txBody>
            <a:bodyPr wrap="none">
              <a:spAutoFit/>
            </a:bodyPr>
            <a:lstStyle/>
            <a:p>
              <a:r>
                <a:rPr lang="en-US" dirty="0">
                  <a:latin typeface="Consolas" panose="020B0609020204030204" pitchFamily="49" charset="0"/>
                </a:rPr>
                <a:t>text&lt;-read.csv('coffee.csv', header=TRUE)</a:t>
              </a:r>
            </a:p>
          </p:txBody>
        </p:sp>
        <p:sp>
          <p:nvSpPr>
            <p:cNvPr id="5" name="TextBox 4"/>
            <p:cNvSpPr txBox="1"/>
            <p:nvPr/>
          </p:nvSpPr>
          <p:spPr>
            <a:xfrm>
              <a:off x="749929" y="2228326"/>
              <a:ext cx="8077200" cy="584775"/>
            </a:xfrm>
            <a:prstGeom prst="rect">
              <a:avLst/>
            </a:prstGeom>
            <a:noFill/>
          </p:spPr>
          <p:txBody>
            <a:bodyPr wrap="square" rtlCol="0">
              <a:spAutoFit/>
            </a:bodyPr>
            <a:lstStyle/>
            <a:p>
              <a:r>
                <a:rPr lang="en-US" sz="1600" i="1" dirty="0"/>
                <a:t>Part of </a:t>
              </a:r>
              <a:r>
                <a:rPr lang="en-US" sz="1600" i="1" dirty="0" err="1"/>
                <a:t>utils</a:t>
              </a:r>
              <a:r>
                <a:rPr lang="en-US" sz="1600" i="1" dirty="0"/>
                <a:t> package installed with base R.  Used for tabled data with a “delimited” to create a </a:t>
              </a:r>
              <a:r>
                <a:rPr lang="en-US" sz="1600" i="1" dirty="0" err="1"/>
                <a:t>data.table</a:t>
              </a:r>
              <a:r>
                <a:rPr lang="en-US" sz="1600" i="1" dirty="0"/>
                <a:t>.</a:t>
              </a:r>
            </a:p>
          </p:txBody>
        </p:sp>
      </p:grpSp>
      <p:graphicFrame>
        <p:nvGraphicFramePr>
          <p:cNvPr id="7" name="Table 6"/>
          <p:cNvGraphicFramePr>
            <a:graphicFrameLocks noGrp="1"/>
          </p:cNvGraphicFramePr>
          <p:nvPr>
            <p:extLst/>
          </p:nvPr>
        </p:nvGraphicFramePr>
        <p:xfrm>
          <a:off x="609600" y="3532192"/>
          <a:ext cx="8001000" cy="3093720"/>
        </p:xfrm>
        <a:graphic>
          <a:graphicData uri="http://schemas.openxmlformats.org/drawingml/2006/table">
            <a:tbl>
              <a:tblPr firstRow="1" bandRow="1">
                <a:tableStyleId>{5C22544A-7EE6-4342-B048-85BDC9FD1C3A}</a:tableStyleId>
              </a:tblPr>
              <a:tblGrid>
                <a:gridCol w="3920490">
                  <a:extLst>
                    <a:ext uri="{9D8B030D-6E8A-4147-A177-3AD203B41FA5}">
                      <a16:colId xmlns="" xmlns:a16="http://schemas.microsoft.com/office/drawing/2014/main" val="2270647711"/>
                    </a:ext>
                  </a:extLst>
                </a:gridCol>
                <a:gridCol w="4080510">
                  <a:extLst>
                    <a:ext uri="{9D8B030D-6E8A-4147-A177-3AD203B41FA5}">
                      <a16:colId xmlns="" xmlns:a16="http://schemas.microsoft.com/office/drawing/2014/main" val="2425361783"/>
                    </a:ext>
                  </a:extLst>
                </a:gridCol>
              </a:tblGrid>
              <a:tr h="370840">
                <a:tc>
                  <a:txBody>
                    <a:bodyPr/>
                    <a:lstStyle/>
                    <a:p>
                      <a:r>
                        <a:rPr lang="en-US" dirty="0"/>
                        <a:t>Package::Function</a:t>
                      </a:r>
                    </a:p>
                  </a:txBody>
                  <a:tcPr/>
                </a:tc>
                <a:tc>
                  <a:txBody>
                    <a:bodyPr/>
                    <a:lstStyle/>
                    <a:p>
                      <a:r>
                        <a:rPr lang="en-US" dirty="0"/>
                        <a:t>Description</a:t>
                      </a:r>
                    </a:p>
                  </a:txBody>
                  <a:tcPr/>
                </a:tc>
                <a:extLst>
                  <a:ext uri="{0D108BD9-81ED-4DB2-BD59-A6C34878D82A}">
                    <a16:rowId xmlns="" xmlns:a16="http://schemas.microsoft.com/office/drawing/2014/main" val="56886290"/>
                  </a:ext>
                </a:extLst>
              </a:tr>
              <a:tr h="370840">
                <a:tc>
                  <a:txBody>
                    <a:bodyPr/>
                    <a:lstStyle/>
                    <a:p>
                      <a:r>
                        <a:rPr lang="en-US" dirty="0" err="1">
                          <a:latin typeface="Consolas" panose="020B0609020204030204" pitchFamily="49" charset="0"/>
                          <a:cs typeface="Arial" panose="020B0604020202020204" pitchFamily="34" charset="0"/>
                        </a:rPr>
                        <a:t>data.table</a:t>
                      </a:r>
                      <a:r>
                        <a:rPr lang="en-US" dirty="0">
                          <a:latin typeface="Consolas" panose="020B0609020204030204" pitchFamily="49" charset="0"/>
                          <a:cs typeface="Arial" panose="020B0604020202020204" pitchFamily="34" charset="0"/>
                        </a:rPr>
                        <a:t>::</a:t>
                      </a:r>
                      <a:r>
                        <a:rPr lang="en-US" dirty="0" err="1">
                          <a:latin typeface="Consolas" panose="020B0609020204030204" pitchFamily="49" charset="0"/>
                          <a:cs typeface="Arial" panose="020B0604020202020204" pitchFamily="34" charset="0"/>
                        </a:rPr>
                        <a:t>fread</a:t>
                      </a:r>
                      <a:r>
                        <a:rPr lang="en-US" dirty="0">
                          <a:latin typeface="Consolas" panose="020B0609020204030204" pitchFamily="49" charset="0"/>
                          <a:cs typeface="Arial" panose="020B0604020202020204" pitchFamily="34" charset="0"/>
                        </a:rPr>
                        <a:t>() </a:t>
                      </a:r>
                      <a:endParaRPr lang="en-US" dirty="0">
                        <a:latin typeface="Consolas" panose="020B0609020204030204" pitchFamily="49" charset="0"/>
                      </a:endParaRPr>
                    </a:p>
                  </a:txBody>
                  <a:tcPr>
                    <a:solidFill>
                      <a:schemeClr val="bg1">
                        <a:lumMod val="85000"/>
                      </a:schemeClr>
                    </a:solidFill>
                  </a:tcPr>
                </a:tc>
                <a:tc>
                  <a:txBody>
                    <a:bodyPr/>
                    <a:lstStyle/>
                    <a:p>
                      <a:r>
                        <a:rPr lang="en-US" sz="1400" dirty="0">
                          <a:latin typeface="Arial" panose="020B0604020202020204" pitchFamily="34" charset="0"/>
                          <a:cs typeface="Arial" panose="020B0604020202020204" pitchFamily="34" charset="0"/>
                        </a:rPr>
                        <a:t>Fast And Friendly File Finagler</a:t>
                      </a:r>
                      <a:endParaRPr lang="en-US" sz="1400" dirty="0"/>
                    </a:p>
                  </a:txBody>
                  <a:tcPr/>
                </a:tc>
                <a:extLst>
                  <a:ext uri="{0D108BD9-81ED-4DB2-BD59-A6C34878D82A}">
                    <a16:rowId xmlns="" xmlns:a16="http://schemas.microsoft.com/office/drawing/2014/main" val="1490198354"/>
                  </a:ext>
                </a:extLst>
              </a:tr>
              <a:tr h="370840">
                <a:tc>
                  <a:txBody>
                    <a:bodyPr/>
                    <a:lstStyle/>
                    <a:p>
                      <a:r>
                        <a:rPr lang="en-US" dirty="0" err="1">
                          <a:latin typeface="Consolas" panose="020B0609020204030204" pitchFamily="49" charset="0"/>
                          <a:cs typeface="Arial" panose="020B0604020202020204" pitchFamily="34" charset="0"/>
                        </a:rPr>
                        <a:t>readr</a:t>
                      </a:r>
                      <a:r>
                        <a:rPr lang="en-US" dirty="0">
                          <a:latin typeface="Consolas" panose="020B0609020204030204" pitchFamily="49" charset="0"/>
                          <a:cs typeface="Arial" panose="020B0604020202020204" pitchFamily="34" charset="0"/>
                        </a:rPr>
                        <a:t>::</a:t>
                      </a:r>
                      <a:r>
                        <a:rPr lang="en-US" dirty="0" err="1">
                          <a:latin typeface="Consolas" panose="020B0609020204030204" pitchFamily="49" charset="0"/>
                          <a:cs typeface="Arial" panose="020B0604020202020204" pitchFamily="34" charset="0"/>
                        </a:rPr>
                        <a:t>read_csv</a:t>
                      </a:r>
                      <a:r>
                        <a:rPr lang="en-US" dirty="0">
                          <a:latin typeface="Consolas" panose="020B0609020204030204" pitchFamily="49" charset="0"/>
                          <a:cs typeface="Arial" panose="020B0604020202020204" pitchFamily="34" charset="0"/>
                        </a:rPr>
                        <a:t>() </a:t>
                      </a:r>
                      <a:endParaRPr lang="en-US" dirty="0">
                        <a:latin typeface="Consolas" panose="020B0609020204030204" pitchFamily="49" charset="0"/>
                      </a:endParaRPr>
                    </a:p>
                  </a:txBody>
                  <a:tcPr>
                    <a:solidFill>
                      <a:schemeClr val="bg1">
                        <a:lumMod val="85000"/>
                      </a:schemeClr>
                    </a:solidFill>
                  </a:tcPr>
                </a:tc>
                <a:tc>
                  <a:txBody>
                    <a:bodyPr/>
                    <a:lstStyle/>
                    <a:p>
                      <a:r>
                        <a:rPr lang="en-US" sz="1400" dirty="0">
                          <a:latin typeface="Arial" panose="020B0604020202020204" pitchFamily="34" charset="0"/>
                          <a:cs typeface="Arial" panose="020B0604020202020204" pitchFamily="34" charset="0"/>
                        </a:rPr>
                        <a:t>Read A Delimited File (Including Csv &amp; </a:t>
                      </a:r>
                      <a:r>
                        <a:rPr lang="en-US" sz="1400" dirty="0" err="1">
                          <a:latin typeface="Arial" panose="020B0604020202020204" pitchFamily="34" charset="0"/>
                          <a:cs typeface="Arial" panose="020B0604020202020204" pitchFamily="34" charset="0"/>
                        </a:rPr>
                        <a:t>Tsv</a:t>
                      </a:r>
                      <a:r>
                        <a:rPr lang="en-US" sz="1400" dirty="0">
                          <a:latin typeface="Arial" panose="020B0604020202020204" pitchFamily="34" charset="0"/>
                          <a:cs typeface="Arial" panose="020B0604020202020204" pitchFamily="34" charset="0"/>
                        </a:rPr>
                        <a:t>) Into A Tibble</a:t>
                      </a:r>
                      <a:endParaRPr lang="en-US" sz="1400" dirty="0"/>
                    </a:p>
                  </a:txBody>
                  <a:tcPr/>
                </a:tc>
                <a:extLst>
                  <a:ext uri="{0D108BD9-81ED-4DB2-BD59-A6C34878D82A}">
                    <a16:rowId xmlns="" xmlns:a16="http://schemas.microsoft.com/office/drawing/2014/main" val="2279212858"/>
                  </a:ext>
                </a:extLst>
              </a:tr>
              <a:tr h="370840">
                <a:tc>
                  <a:txBody>
                    <a:bodyPr/>
                    <a:lstStyle/>
                    <a:p>
                      <a:r>
                        <a:rPr lang="en-US" dirty="0" err="1">
                          <a:latin typeface="Consolas" panose="020B0609020204030204" pitchFamily="49" charset="0"/>
                          <a:cs typeface="Arial" panose="020B0604020202020204" pitchFamily="34" charset="0"/>
                        </a:rPr>
                        <a:t>ff</a:t>
                      </a:r>
                      <a:r>
                        <a:rPr lang="en-US" dirty="0">
                          <a:latin typeface="Consolas" panose="020B0609020204030204" pitchFamily="49" charset="0"/>
                          <a:cs typeface="Arial" panose="020B0604020202020204" pitchFamily="34" charset="0"/>
                        </a:rPr>
                        <a:t>::</a:t>
                      </a:r>
                      <a:r>
                        <a:rPr lang="en-US" dirty="0" err="1">
                          <a:latin typeface="Consolas" panose="020B0609020204030204" pitchFamily="49" charset="0"/>
                          <a:cs typeface="Arial" panose="020B0604020202020204" pitchFamily="34" charset="0"/>
                        </a:rPr>
                        <a:t>read.csv.ffdf</a:t>
                      </a:r>
                      <a:r>
                        <a:rPr lang="en-US" dirty="0">
                          <a:latin typeface="Consolas" panose="020B0609020204030204" pitchFamily="49" charset="0"/>
                          <a:cs typeface="Arial" panose="020B0604020202020204" pitchFamily="34" charset="0"/>
                        </a:rPr>
                        <a:t>() </a:t>
                      </a:r>
                      <a:endParaRPr lang="en-US" dirty="0">
                        <a:latin typeface="Consolas" panose="020B0609020204030204" pitchFamily="49" charset="0"/>
                      </a:endParaRP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“Imports csv files into </a:t>
                      </a:r>
                      <a:r>
                        <a:rPr lang="en-US" sz="1400" dirty="0" err="1">
                          <a:latin typeface="Arial" panose="020B0604020202020204" pitchFamily="34" charset="0"/>
                          <a:cs typeface="Arial" panose="020B0604020202020204" pitchFamily="34" charset="0"/>
                        </a:rPr>
                        <a:t>ff</a:t>
                      </a:r>
                      <a:r>
                        <a:rPr lang="en-US" sz="1400" dirty="0">
                          <a:latin typeface="Arial" panose="020B0604020202020204" pitchFamily="34" charset="0"/>
                          <a:cs typeface="Arial" panose="020B0604020202020204" pitchFamily="34" charset="0"/>
                        </a:rPr>
                        <a:t> data frames (memory-efficient storage of large data on disk and fast access functions)</a:t>
                      </a:r>
                    </a:p>
                    <a:p>
                      <a:endParaRPr lang="en-US" sz="1400" dirty="0"/>
                    </a:p>
                  </a:txBody>
                  <a:tcPr/>
                </a:tc>
                <a:extLst>
                  <a:ext uri="{0D108BD9-81ED-4DB2-BD59-A6C34878D82A}">
                    <a16:rowId xmlns="" xmlns:a16="http://schemas.microsoft.com/office/drawing/2014/main" val="4267341250"/>
                  </a:ext>
                </a:extLst>
              </a:tr>
              <a:tr h="370840">
                <a:tc>
                  <a:txBody>
                    <a:bodyPr/>
                    <a:lstStyle/>
                    <a:p>
                      <a:r>
                        <a:rPr lang="en-US" dirty="0" err="1">
                          <a:latin typeface="Consolas" panose="020B0609020204030204" pitchFamily="49" charset="0"/>
                          <a:cs typeface="Arial" panose="020B0604020202020204" pitchFamily="34" charset="0"/>
                        </a:rPr>
                        <a:t>sqldf</a:t>
                      </a:r>
                      <a:r>
                        <a:rPr lang="en-US" dirty="0">
                          <a:latin typeface="Consolas" panose="020B0609020204030204" pitchFamily="49" charset="0"/>
                          <a:cs typeface="Arial" panose="020B0604020202020204" pitchFamily="34" charset="0"/>
                        </a:rPr>
                        <a:t>::</a:t>
                      </a:r>
                      <a:r>
                        <a:rPr lang="en-US" dirty="0" err="1">
                          <a:latin typeface="Consolas" panose="020B0609020204030204" pitchFamily="49" charset="0"/>
                          <a:cs typeface="Arial" panose="020B0604020202020204" pitchFamily="34" charset="0"/>
                        </a:rPr>
                        <a:t>read.csv.sql</a:t>
                      </a:r>
                      <a:r>
                        <a:rPr lang="en-US" dirty="0">
                          <a:latin typeface="Consolas" panose="020B0609020204030204" pitchFamily="49" charset="0"/>
                          <a:cs typeface="Arial" panose="020B0604020202020204" pitchFamily="34" charset="0"/>
                        </a:rPr>
                        <a:t>() </a:t>
                      </a:r>
                      <a:endParaRPr lang="en-US" dirty="0">
                        <a:latin typeface="Consolas" panose="020B0609020204030204" pitchFamily="49" charset="0"/>
                      </a:endParaRPr>
                    </a:p>
                  </a:txBody>
                  <a:tcPr>
                    <a:solidFill>
                      <a:schemeClr val="bg1">
                        <a:lumMod val="85000"/>
                      </a:schemeClr>
                    </a:solidFill>
                  </a:tcPr>
                </a:tc>
                <a:tc>
                  <a:txBody>
                    <a:bodyPr/>
                    <a:lstStyle/>
                    <a:p>
                      <a:r>
                        <a:rPr lang="en-US" sz="1400" dirty="0">
                          <a:latin typeface="Arial" panose="020B0604020202020204" pitchFamily="34" charset="0"/>
                          <a:cs typeface="Arial" panose="020B0604020202020204" pitchFamily="34" charset="0"/>
                        </a:rPr>
                        <a:t>Read File Filtered By SQL statement</a:t>
                      </a:r>
                      <a:endParaRPr lang="en-US" sz="1400" dirty="0"/>
                    </a:p>
                  </a:txBody>
                  <a:tcPr/>
                </a:tc>
                <a:extLst>
                  <a:ext uri="{0D108BD9-81ED-4DB2-BD59-A6C34878D82A}">
                    <a16:rowId xmlns="" xmlns:a16="http://schemas.microsoft.com/office/drawing/2014/main" val="3400668856"/>
                  </a:ext>
                </a:extLst>
              </a:tr>
              <a:tr h="370840">
                <a:tc>
                  <a:txBody>
                    <a:bodyPr/>
                    <a:lstStyle/>
                    <a:p>
                      <a:r>
                        <a:rPr lang="en-US" dirty="0" err="1">
                          <a:latin typeface="Consolas" panose="020B0609020204030204" pitchFamily="49" charset="0"/>
                          <a:cs typeface="Arial" panose="020B0604020202020204" pitchFamily="34" charset="0"/>
                        </a:rPr>
                        <a:t>bigmemory</a:t>
                      </a:r>
                      <a:r>
                        <a:rPr lang="en-US" dirty="0">
                          <a:latin typeface="Consolas" panose="020B0609020204030204" pitchFamily="49" charset="0"/>
                          <a:cs typeface="Arial" panose="020B0604020202020204" pitchFamily="34" charset="0"/>
                        </a:rPr>
                        <a:t>::</a:t>
                      </a:r>
                      <a:r>
                        <a:rPr lang="en-US" dirty="0" err="1">
                          <a:latin typeface="Consolas" panose="020B0609020204030204" pitchFamily="49" charset="0"/>
                          <a:cs typeface="Arial" panose="020B0604020202020204" pitchFamily="34" charset="0"/>
                        </a:rPr>
                        <a:t>read.big.matrix</a:t>
                      </a:r>
                      <a:r>
                        <a:rPr lang="en-US" dirty="0">
                          <a:latin typeface="Consolas" panose="020B0609020204030204" pitchFamily="49" charset="0"/>
                          <a:cs typeface="Arial" panose="020B0604020202020204" pitchFamily="34" charset="0"/>
                        </a:rPr>
                        <a:t>() </a:t>
                      </a:r>
                      <a:endParaRPr lang="en-US" dirty="0">
                        <a:latin typeface="Consolas" panose="020B0609020204030204" pitchFamily="49" charset="0"/>
                      </a:endParaRPr>
                    </a:p>
                  </a:txBody>
                  <a:tcPr>
                    <a:solidFill>
                      <a:schemeClr val="bg1">
                        <a:lumMod val="85000"/>
                      </a:schemeClr>
                    </a:solidFill>
                  </a:tcPr>
                </a:tc>
                <a:tc>
                  <a:txBody>
                    <a:bodyPr/>
                    <a:lstStyle/>
                    <a:p>
                      <a:r>
                        <a:rPr lang="en-US" sz="1400" dirty="0">
                          <a:latin typeface="Arial" panose="020B0604020202020204" pitchFamily="34" charset="0"/>
                          <a:cs typeface="Arial" panose="020B0604020202020204" pitchFamily="34" charset="0"/>
                        </a:rPr>
                        <a:t>Package for working with “massive matrices” File Interface For A ``</a:t>
                      </a:r>
                      <a:r>
                        <a:rPr lang="en-US" sz="1400" dirty="0" err="1">
                          <a:latin typeface="Arial" panose="020B0604020202020204" pitchFamily="34" charset="0"/>
                          <a:cs typeface="Arial" panose="020B0604020202020204" pitchFamily="34" charset="0"/>
                        </a:rPr>
                        <a:t>Big.Matrix</a:t>
                      </a:r>
                      <a:r>
                        <a:rPr lang="en-US" sz="1400" dirty="0">
                          <a:latin typeface="Arial" panose="020B0604020202020204" pitchFamily="34" charset="0"/>
                          <a:cs typeface="Arial" panose="020B0604020202020204" pitchFamily="34" charset="0"/>
                        </a:rPr>
                        <a:t>'‘ class</a:t>
                      </a:r>
                      <a:endParaRPr lang="en-US" sz="1400" dirty="0"/>
                    </a:p>
                  </a:txBody>
                  <a:tcPr/>
                </a:tc>
                <a:extLst>
                  <a:ext uri="{0D108BD9-81ED-4DB2-BD59-A6C34878D82A}">
                    <a16:rowId xmlns="" xmlns:a16="http://schemas.microsoft.com/office/drawing/2014/main" val="723082247"/>
                  </a:ext>
                </a:extLst>
              </a:tr>
            </a:tbl>
          </a:graphicData>
        </a:graphic>
      </p:graphicFrame>
      <p:sp>
        <p:nvSpPr>
          <p:cNvPr id="8" name="TextBox 7"/>
          <p:cNvSpPr txBox="1"/>
          <p:nvPr/>
        </p:nvSpPr>
        <p:spPr>
          <a:xfrm>
            <a:off x="609600" y="3233225"/>
            <a:ext cx="2927725" cy="338554"/>
          </a:xfrm>
          <a:prstGeom prst="rect">
            <a:avLst/>
          </a:prstGeom>
          <a:noFill/>
        </p:spPr>
        <p:txBody>
          <a:bodyPr wrap="none" rtlCol="0">
            <a:spAutoFit/>
          </a:bodyPr>
          <a:lstStyle/>
          <a:p>
            <a:r>
              <a:rPr lang="en-US" sz="1600" i="1" dirty="0"/>
              <a:t>Some of the alternatives include:</a:t>
            </a:r>
          </a:p>
        </p:txBody>
      </p:sp>
      <p:cxnSp>
        <p:nvCxnSpPr>
          <p:cNvPr id="10" name="Straight Connector 9"/>
          <p:cNvCxnSpPr/>
          <p:nvPr/>
        </p:nvCxnSpPr>
        <p:spPr>
          <a:xfrm>
            <a:off x="647700" y="2791330"/>
            <a:ext cx="7962900" cy="24803"/>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9038" y="2251151"/>
            <a:ext cx="2246641" cy="276999"/>
          </a:xfrm>
          <a:prstGeom prst="rect">
            <a:avLst/>
          </a:prstGeom>
          <a:noFill/>
        </p:spPr>
        <p:txBody>
          <a:bodyPr wrap="none" rtlCol="0">
            <a:spAutoFit/>
          </a:bodyPr>
          <a:lstStyle/>
          <a:p>
            <a:r>
              <a:rPr lang="en-US" sz="1200" i="1" dirty="0"/>
              <a:t>Example: 1_Keyword_Scanning.R</a:t>
            </a:r>
          </a:p>
        </p:txBody>
      </p:sp>
      <p:sp>
        <p:nvSpPr>
          <p:cNvPr id="15" name="Title 1"/>
          <p:cNvSpPr txBox="1">
            <a:spLocks/>
          </p:cNvSpPr>
          <p:nvPr/>
        </p:nvSpPr>
        <p:spPr>
          <a:xfrm>
            <a:off x="251020" y="102129"/>
            <a:ext cx="8651785" cy="44726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b="0" i="0" kern="1200">
                <a:solidFill>
                  <a:schemeClr val="tx1"/>
                </a:solidFill>
                <a:latin typeface="Arial Unicode MS" panose="020B0604020202020204" pitchFamily="34" charset="-128"/>
                <a:ea typeface="+mj-ea"/>
                <a:cs typeface="Arial Unicode MS" panose="020B0604020202020204" pitchFamily="34" charset="-128"/>
              </a:defRPr>
            </a:lvl1pPr>
          </a:lstStyle>
          <a:p>
            <a:pPr algn="l"/>
            <a:r>
              <a:rPr lang="en-US" sz="2000" b="1" dirty="0">
                <a:solidFill>
                  <a:srgbClr val="13705B"/>
                </a:solidFill>
                <a:latin typeface="Avenir Heavy"/>
                <a:cs typeface="Avenir Heavy"/>
              </a:rPr>
              <a:t>Review: read.csv()</a:t>
            </a:r>
          </a:p>
        </p:txBody>
      </p:sp>
    </p:spTree>
    <p:extLst>
      <p:ext uri="{BB962C8B-B14F-4D97-AF65-F5344CB8AC3E}">
        <p14:creationId xmlns:p14="http://schemas.microsoft.com/office/powerpoint/2010/main" val="2952697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47700" y="805846"/>
            <a:ext cx="7962900" cy="1648598"/>
            <a:chOff x="647700" y="1439517"/>
            <a:chExt cx="7962900" cy="1373585"/>
          </a:xfrm>
        </p:grpSpPr>
        <p:sp>
          <p:nvSpPr>
            <p:cNvPr id="11" name="Rectangle 10"/>
            <p:cNvSpPr/>
            <p:nvPr/>
          </p:nvSpPr>
          <p:spPr>
            <a:xfrm>
              <a:off x="647700" y="1439518"/>
              <a:ext cx="7962900" cy="13735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749929" y="1439517"/>
              <a:ext cx="4531049" cy="369332"/>
            </a:xfrm>
            <a:prstGeom prst="rect">
              <a:avLst/>
            </a:prstGeom>
            <a:noFill/>
          </p:spPr>
          <p:txBody>
            <a:bodyPr wrap="none" rtlCol="0">
              <a:spAutoFit/>
            </a:bodyPr>
            <a:lstStyle/>
            <a:p>
              <a:r>
                <a:rPr lang="en-US" dirty="0"/>
                <a:t>Start with a vector of .csv files OR you can use </a:t>
              </a:r>
            </a:p>
          </p:txBody>
        </p:sp>
        <p:sp>
          <p:nvSpPr>
            <p:cNvPr id="4" name="Rectangle 3"/>
            <p:cNvSpPr/>
            <p:nvPr/>
          </p:nvSpPr>
          <p:spPr>
            <a:xfrm>
              <a:off x="749929" y="1668200"/>
              <a:ext cx="6896440" cy="277099"/>
            </a:xfrm>
            <a:prstGeom prst="rect">
              <a:avLst/>
            </a:prstGeom>
            <a:solidFill>
              <a:schemeClr val="bg1">
                <a:lumMod val="95000"/>
              </a:schemeClr>
            </a:solidFill>
          </p:spPr>
          <p:txBody>
            <a:bodyPr wrap="none">
              <a:spAutoFit/>
            </a:bodyPr>
            <a:lstStyle/>
            <a:p>
              <a:r>
                <a:rPr lang="en-US" dirty="0" err="1">
                  <a:latin typeface="Consolas" panose="020B0609020204030204" pitchFamily="49" charset="0"/>
                </a:rPr>
                <a:t>txtFiles</a:t>
              </a:r>
              <a:r>
                <a:rPr lang="en-US" dirty="0">
                  <a:latin typeface="Consolas" panose="020B0609020204030204" pitchFamily="49" charset="0"/>
                </a:rPr>
                <a:t>&lt;-c('chardonnay.csv','coffee.csv','beer.csv')</a:t>
              </a:r>
            </a:p>
          </p:txBody>
        </p:sp>
      </p:grpSp>
      <p:sp>
        <p:nvSpPr>
          <p:cNvPr id="14" name="TextBox 13"/>
          <p:cNvSpPr txBox="1"/>
          <p:nvPr/>
        </p:nvSpPr>
        <p:spPr>
          <a:xfrm>
            <a:off x="599038" y="2482245"/>
            <a:ext cx="2246641" cy="276999"/>
          </a:xfrm>
          <a:prstGeom prst="rect">
            <a:avLst/>
          </a:prstGeom>
          <a:noFill/>
        </p:spPr>
        <p:txBody>
          <a:bodyPr wrap="none" rtlCol="0">
            <a:spAutoFit/>
          </a:bodyPr>
          <a:lstStyle/>
          <a:p>
            <a:r>
              <a:rPr lang="en-US" sz="1200" i="1" dirty="0"/>
              <a:t>Example: 5_Other_Wordclouds.R</a:t>
            </a:r>
          </a:p>
        </p:txBody>
      </p:sp>
      <p:sp>
        <p:nvSpPr>
          <p:cNvPr id="18" name="TextBox 17"/>
          <p:cNvSpPr txBox="1"/>
          <p:nvPr/>
        </p:nvSpPr>
        <p:spPr>
          <a:xfrm>
            <a:off x="749929" y="1415445"/>
            <a:ext cx="3505768" cy="369332"/>
          </a:xfrm>
          <a:prstGeom prst="rect">
            <a:avLst/>
          </a:prstGeom>
          <a:noFill/>
        </p:spPr>
        <p:txBody>
          <a:bodyPr wrap="none" rtlCol="0">
            <a:spAutoFit/>
          </a:bodyPr>
          <a:lstStyle/>
          <a:p>
            <a:r>
              <a:rPr lang="en-US" dirty="0"/>
              <a:t>OR if you have a folder with many </a:t>
            </a:r>
          </a:p>
        </p:txBody>
      </p:sp>
      <p:sp>
        <p:nvSpPr>
          <p:cNvPr id="22" name="Rectangle 21"/>
          <p:cNvSpPr/>
          <p:nvPr/>
        </p:nvSpPr>
        <p:spPr>
          <a:xfrm>
            <a:off x="767281" y="1720245"/>
            <a:ext cx="5123518" cy="369332"/>
          </a:xfrm>
          <a:prstGeom prst="rect">
            <a:avLst/>
          </a:prstGeom>
          <a:solidFill>
            <a:schemeClr val="bg1">
              <a:lumMod val="95000"/>
            </a:schemeClr>
          </a:solidFill>
        </p:spPr>
        <p:txBody>
          <a:bodyPr wrap="none">
            <a:spAutoFit/>
          </a:bodyPr>
          <a:lstStyle/>
          <a:p>
            <a:r>
              <a:rPr lang="en-US" dirty="0" err="1">
                <a:latin typeface="Consolas" panose="020B0609020204030204" pitchFamily="49" charset="0"/>
              </a:rPr>
              <a:t>txtFiles</a:t>
            </a:r>
            <a:r>
              <a:rPr lang="en-US" dirty="0">
                <a:latin typeface="Consolas" panose="020B0609020204030204" pitchFamily="49" charset="0"/>
              </a:rPr>
              <a:t>&lt;-</a:t>
            </a:r>
            <a:r>
              <a:rPr lang="en-US" dirty="0" err="1">
                <a:latin typeface="Consolas" panose="020B0609020204030204" pitchFamily="49" charset="0"/>
              </a:rPr>
              <a:t>list.files</a:t>
            </a:r>
            <a:r>
              <a:rPr lang="en-US" dirty="0">
                <a:latin typeface="Consolas" panose="020B0609020204030204" pitchFamily="49" charset="0"/>
              </a:rPr>
              <a:t>(pattern = “*.csv”)</a:t>
            </a:r>
          </a:p>
        </p:txBody>
      </p:sp>
      <p:sp>
        <p:nvSpPr>
          <p:cNvPr id="28" name="TextBox 27"/>
          <p:cNvSpPr txBox="1"/>
          <p:nvPr/>
        </p:nvSpPr>
        <p:spPr>
          <a:xfrm>
            <a:off x="599038" y="3500009"/>
            <a:ext cx="6263253" cy="1200329"/>
          </a:xfrm>
          <a:prstGeom prst="rect">
            <a:avLst/>
          </a:prstGeom>
          <a:solidFill>
            <a:schemeClr val="bg1">
              <a:lumMod val="95000"/>
            </a:schemeClr>
          </a:solidFill>
        </p:spPr>
        <p:txBody>
          <a:bodyPr wrap="none" rtlCol="0">
            <a:spAutoFit/>
          </a:bodyPr>
          <a:lstStyle/>
          <a:p>
            <a:r>
              <a:rPr lang="en-US" dirty="0">
                <a:latin typeface="Consolas" panose="020B0609020204030204" pitchFamily="49" charset="0"/>
              </a:rPr>
              <a:t>for (</a:t>
            </a:r>
            <a:r>
              <a:rPr lang="en-US" dirty="0" err="1">
                <a:latin typeface="Consolas" panose="020B0609020204030204" pitchFamily="49" charset="0"/>
              </a:rPr>
              <a:t>i</a:t>
            </a:r>
            <a:r>
              <a:rPr lang="en-US" dirty="0">
                <a:latin typeface="Consolas" panose="020B0609020204030204" pitchFamily="49" charset="0"/>
              </a:rPr>
              <a:t> in 1:length(</a:t>
            </a:r>
            <a:r>
              <a:rPr lang="en-US" dirty="0" err="1">
                <a:latin typeface="Consolas" panose="020B0609020204030204" pitchFamily="49" charset="0"/>
              </a:rPr>
              <a:t>txtFiles</a:t>
            </a:r>
            <a:r>
              <a:rPr lang="en-US" dirty="0">
                <a:latin typeface="Consolas" panose="020B0609020204030204" pitchFamily="49" charset="0"/>
              </a:rPr>
              <a:t>)){</a:t>
            </a:r>
          </a:p>
          <a:p>
            <a:r>
              <a:rPr lang="en-US" dirty="0">
                <a:latin typeface="Consolas" panose="020B0609020204030204" pitchFamily="49" charset="0"/>
              </a:rPr>
              <a:t>  assign(</a:t>
            </a:r>
            <a:r>
              <a:rPr lang="en-US" dirty="0" err="1">
                <a:latin typeface="Consolas" panose="020B0609020204030204" pitchFamily="49" charset="0"/>
              </a:rPr>
              <a:t>txtFiles</a:t>
            </a:r>
            <a:r>
              <a:rPr lang="en-US" dirty="0">
                <a:latin typeface="Consolas" panose="020B0609020204030204" pitchFamily="49" charset="0"/>
              </a:rPr>
              <a:t>[</a:t>
            </a:r>
            <a:r>
              <a:rPr lang="en-US" dirty="0" err="1">
                <a:latin typeface="Consolas" panose="020B0609020204030204" pitchFamily="49" charset="0"/>
              </a:rPr>
              <a:t>i</a:t>
            </a:r>
            <a:r>
              <a:rPr lang="en-US" dirty="0">
                <a:latin typeface="Consolas" panose="020B0609020204030204" pitchFamily="49" charset="0"/>
              </a:rPr>
              <a:t>], read.csv(</a:t>
            </a:r>
            <a:r>
              <a:rPr lang="en-US" dirty="0" err="1">
                <a:latin typeface="Consolas" panose="020B0609020204030204" pitchFamily="49" charset="0"/>
              </a:rPr>
              <a:t>txtFiles</a:t>
            </a:r>
            <a:r>
              <a:rPr lang="en-US" dirty="0">
                <a:latin typeface="Consolas" panose="020B0609020204030204" pitchFamily="49" charset="0"/>
              </a:rPr>
              <a:t>[</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cat(paste('read completed:',</a:t>
            </a:r>
            <a:r>
              <a:rPr lang="en-US" dirty="0" err="1">
                <a:latin typeface="Consolas" panose="020B0609020204030204" pitchFamily="49" charset="0"/>
              </a:rPr>
              <a:t>txtFiles</a:t>
            </a:r>
            <a:r>
              <a:rPr lang="en-US" dirty="0">
                <a:latin typeface="Consolas" panose="020B0609020204030204" pitchFamily="49" charset="0"/>
              </a:rPr>
              <a:t>[</a:t>
            </a:r>
            <a:r>
              <a:rPr lang="en-US" dirty="0" err="1">
                <a:latin typeface="Consolas" panose="020B0609020204030204" pitchFamily="49" charset="0"/>
              </a:rPr>
              <a:t>i</a:t>
            </a:r>
            <a:r>
              <a:rPr lang="en-US" dirty="0">
                <a:latin typeface="Consolas" panose="020B0609020204030204" pitchFamily="49" charset="0"/>
              </a:rPr>
              <a:t>],'\n'))</a:t>
            </a:r>
          </a:p>
          <a:p>
            <a:r>
              <a:rPr lang="en-US" dirty="0">
                <a:latin typeface="Consolas" panose="020B0609020204030204" pitchFamily="49" charset="0"/>
              </a:rPr>
              <a:t>}</a:t>
            </a:r>
          </a:p>
        </p:txBody>
      </p:sp>
      <p:cxnSp>
        <p:nvCxnSpPr>
          <p:cNvPr id="29" name="Straight Connector 28"/>
          <p:cNvCxnSpPr/>
          <p:nvPr/>
        </p:nvCxnSpPr>
        <p:spPr>
          <a:xfrm>
            <a:off x="647700" y="2886841"/>
            <a:ext cx="7962900" cy="24803"/>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99038" y="3123759"/>
            <a:ext cx="6045309" cy="338554"/>
          </a:xfrm>
          <a:prstGeom prst="rect">
            <a:avLst/>
          </a:prstGeom>
          <a:noFill/>
        </p:spPr>
        <p:txBody>
          <a:bodyPr wrap="none" rtlCol="0">
            <a:spAutoFit/>
          </a:bodyPr>
          <a:lstStyle/>
          <a:p>
            <a:r>
              <a:rPr lang="en-US" sz="1600" i="1" dirty="0"/>
              <a:t>A For loop will read each file individually and add it to the environment.</a:t>
            </a:r>
          </a:p>
        </p:txBody>
      </p:sp>
      <p:cxnSp>
        <p:nvCxnSpPr>
          <p:cNvPr id="31" name="Straight Connector 30"/>
          <p:cNvCxnSpPr/>
          <p:nvPr/>
        </p:nvCxnSpPr>
        <p:spPr>
          <a:xfrm>
            <a:off x="590550" y="4957012"/>
            <a:ext cx="7962900" cy="24803"/>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90550" y="5486400"/>
            <a:ext cx="4237057" cy="369332"/>
          </a:xfrm>
          <a:prstGeom prst="rect">
            <a:avLst/>
          </a:prstGeom>
          <a:solidFill>
            <a:schemeClr val="bg1">
              <a:lumMod val="95000"/>
            </a:schemeClr>
          </a:solidFill>
        </p:spPr>
        <p:txBody>
          <a:bodyPr wrap="none" rtlCol="0">
            <a:spAutoFit/>
          </a:bodyPr>
          <a:lstStyle/>
          <a:p>
            <a:r>
              <a:rPr lang="en-US" dirty="0">
                <a:latin typeface="Consolas" panose="020B0609020204030204" pitchFamily="49" charset="0"/>
              </a:rPr>
              <a:t>all&lt;-</a:t>
            </a:r>
            <a:r>
              <a:rPr lang="en-US" dirty="0" err="1">
                <a:latin typeface="Consolas" panose="020B0609020204030204" pitchFamily="49" charset="0"/>
              </a:rPr>
              <a:t>pblapply</a:t>
            </a:r>
            <a:r>
              <a:rPr lang="en-US" dirty="0">
                <a:latin typeface="Consolas" panose="020B0609020204030204" pitchFamily="49" charset="0"/>
              </a:rPr>
              <a:t>(txtFiles,read.csv)</a:t>
            </a:r>
          </a:p>
        </p:txBody>
      </p:sp>
      <p:sp>
        <p:nvSpPr>
          <p:cNvPr id="33" name="TextBox 32"/>
          <p:cNvSpPr txBox="1"/>
          <p:nvPr/>
        </p:nvSpPr>
        <p:spPr>
          <a:xfrm>
            <a:off x="590550" y="5181600"/>
            <a:ext cx="7416261" cy="338554"/>
          </a:xfrm>
          <a:prstGeom prst="rect">
            <a:avLst/>
          </a:prstGeom>
          <a:noFill/>
        </p:spPr>
        <p:txBody>
          <a:bodyPr wrap="none" rtlCol="0">
            <a:spAutoFit/>
          </a:bodyPr>
          <a:lstStyle/>
          <a:p>
            <a:r>
              <a:rPr lang="en-US" sz="1600" i="1" dirty="0"/>
              <a:t>Using </a:t>
            </a:r>
            <a:r>
              <a:rPr lang="en-US" sz="1600" i="1" dirty="0" err="1"/>
              <a:t>lapply</a:t>
            </a:r>
            <a:r>
              <a:rPr lang="en-US" sz="1600" i="1" dirty="0"/>
              <a:t> or </a:t>
            </a:r>
            <a:r>
              <a:rPr lang="en-US" sz="1600" i="1" dirty="0" err="1"/>
              <a:t>pblapply</a:t>
            </a:r>
            <a:r>
              <a:rPr lang="en-US" sz="1600" i="1" dirty="0"/>
              <a:t> (personal preference) will put all individual files into a single list</a:t>
            </a:r>
          </a:p>
        </p:txBody>
      </p:sp>
      <p:sp>
        <p:nvSpPr>
          <p:cNvPr id="34" name="TextBox 33"/>
          <p:cNvSpPr txBox="1"/>
          <p:nvPr/>
        </p:nvSpPr>
        <p:spPr>
          <a:xfrm>
            <a:off x="4198149" y="6566125"/>
            <a:ext cx="5020926" cy="261610"/>
          </a:xfrm>
          <a:prstGeom prst="rect">
            <a:avLst/>
          </a:prstGeom>
          <a:noFill/>
        </p:spPr>
        <p:txBody>
          <a:bodyPr wrap="none" rtlCol="0">
            <a:spAutoFit/>
          </a:bodyPr>
          <a:lstStyle/>
          <a:p>
            <a:r>
              <a:rPr lang="en-US" sz="1100" i="1" dirty="0">
                <a:latin typeface="Arial" panose="020B0604020202020204" pitchFamily="34" charset="0"/>
                <a:cs typeface="Arial" panose="020B0604020202020204" pitchFamily="34" charset="0"/>
              </a:rPr>
              <a:t>*You can actually use this code to read other file types if you change read.csv</a:t>
            </a:r>
          </a:p>
        </p:txBody>
      </p:sp>
      <p:sp>
        <p:nvSpPr>
          <p:cNvPr id="35" name="TextBox 34"/>
          <p:cNvSpPr txBox="1"/>
          <p:nvPr/>
        </p:nvSpPr>
        <p:spPr>
          <a:xfrm>
            <a:off x="590549" y="5875354"/>
            <a:ext cx="7400231" cy="338554"/>
          </a:xfrm>
          <a:prstGeom prst="rect">
            <a:avLst/>
          </a:prstGeom>
          <a:noFill/>
        </p:spPr>
        <p:txBody>
          <a:bodyPr wrap="none" rtlCol="0">
            <a:spAutoFit/>
          </a:bodyPr>
          <a:lstStyle/>
          <a:p>
            <a:r>
              <a:rPr lang="en-US" sz="1600" i="1" dirty="0" err="1"/>
              <a:t>rbindlist</a:t>
            </a:r>
            <a:r>
              <a:rPr lang="en-US" sz="1600" i="1" dirty="0"/>
              <a:t>() from </a:t>
            </a:r>
            <a:r>
              <a:rPr lang="en-US" sz="1600" i="1" dirty="0" err="1"/>
              <a:t>data.table</a:t>
            </a:r>
            <a:r>
              <a:rPr lang="en-US" sz="1600" i="1" dirty="0"/>
              <a:t> is an efficient way to collapse the list of documents if needed.</a:t>
            </a:r>
          </a:p>
        </p:txBody>
      </p:sp>
      <p:sp>
        <p:nvSpPr>
          <p:cNvPr id="19" name="Title 1"/>
          <p:cNvSpPr txBox="1">
            <a:spLocks/>
          </p:cNvSpPr>
          <p:nvPr/>
        </p:nvSpPr>
        <p:spPr>
          <a:xfrm>
            <a:off x="251020" y="102129"/>
            <a:ext cx="8651785" cy="44726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b="0" i="0" kern="1200">
                <a:solidFill>
                  <a:schemeClr val="tx1"/>
                </a:solidFill>
                <a:latin typeface="Arial Unicode MS" panose="020B0604020202020204" pitchFamily="34" charset="-128"/>
                <a:ea typeface="+mj-ea"/>
                <a:cs typeface="Arial Unicode MS" panose="020B0604020202020204" pitchFamily="34" charset="-128"/>
              </a:defRPr>
            </a:lvl1pPr>
          </a:lstStyle>
          <a:p>
            <a:pPr algn="l"/>
            <a:r>
              <a:rPr lang="en-US" sz="2000" b="1" dirty="0">
                <a:solidFill>
                  <a:srgbClr val="13705B"/>
                </a:solidFill>
                <a:latin typeface="Avenir Heavy"/>
                <a:cs typeface="Avenir Heavy"/>
              </a:rPr>
              <a:t>Review: read.csv() with Multiple Files*</a:t>
            </a:r>
          </a:p>
        </p:txBody>
      </p:sp>
    </p:spTree>
    <p:extLst>
      <p:ext uri="{BB962C8B-B14F-4D97-AF65-F5344CB8AC3E}">
        <p14:creationId xmlns:p14="http://schemas.microsoft.com/office/powerpoint/2010/main" val="37171105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4442" y="1264820"/>
            <a:ext cx="6315075" cy="3943350"/>
          </a:xfrm>
          <a:prstGeom prst="rect">
            <a:avLst/>
          </a:prstGeom>
        </p:spPr>
      </p:pic>
      <p:sp>
        <p:nvSpPr>
          <p:cNvPr id="5" name="Rectangle 4"/>
          <p:cNvSpPr/>
          <p:nvPr/>
        </p:nvSpPr>
        <p:spPr>
          <a:xfrm>
            <a:off x="874295" y="5702043"/>
            <a:ext cx="4572000" cy="646331"/>
          </a:xfrm>
          <a:prstGeom prst="rect">
            <a:avLst/>
          </a:prstGeom>
          <a:solidFill>
            <a:schemeClr val="bg1">
              <a:lumMod val="85000"/>
            </a:schemeClr>
          </a:solidFill>
        </p:spPr>
        <p:txBody>
          <a:bodyPr>
            <a:spAutoFit/>
          </a:bodyPr>
          <a:lstStyle/>
          <a:p>
            <a:r>
              <a:rPr lang="en-US" sz="1800" dirty="0">
                <a:latin typeface="Consolas" panose="020B0609020204030204" pitchFamily="49" charset="0"/>
                <a:cs typeface="Consolas" panose="020B0609020204030204" pitchFamily="49" charset="0"/>
              </a:rPr>
              <a:t># Data</a:t>
            </a:r>
          </a:p>
          <a:p>
            <a:r>
              <a:rPr lang="en-US" sz="1800" dirty="0">
                <a:latin typeface="Consolas" panose="020B0609020204030204" pitchFamily="49" charset="0"/>
                <a:cs typeface="Consolas" panose="020B0609020204030204" pitchFamily="49" charset="0"/>
              </a:rPr>
              <a:t>text&lt;-</a:t>
            </a:r>
            <a:r>
              <a:rPr lang="en-US" sz="1800" dirty="0" err="1">
                <a:latin typeface="Consolas" panose="020B0609020204030204" pitchFamily="49" charset="0"/>
                <a:cs typeface="Consolas" panose="020B0609020204030204" pitchFamily="49" charset="0"/>
              </a:rPr>
              <a:t>readLines</a:t>
            </a:r>
            <a:r>
              <a:rPr lang="en-US" sz="1800" dirty="0">
                <a:latin typeface="Consolas" panose="020B0609020204030204" pitchFamily="49" charset="0"/>
                <a:cs typeface="Consolas" panose="020B0609020204030204" pitchFamily="49" charset="0"/>
              </a:rPr>
              <a:t>('Weeknd.txt')</a:t>
            </a:r>
          </a:p>
        </p:txBody>
      </p:sp>
      <p:sp>
        <p:nvSpPr>
          <p:cNvPr id="6"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venir Heavy"/>
                <a:cs typeface="Avenir Heavy"/>
              </a:rPr>
              <a:t>Plain Text files: </a:t>
            </a:r>
            <a:r>
              <a:rPr lang="en-US" sz="2000" b="1" dirty="0" err="1">
                <a:solidFill>
                  <a:srgbClr val="13705B"/>
                </a:solidFill>
                <a:latin typeface="Avenir Heavy"/>
                <a:cs typeface="Avenir Heavy"/>
              </a:rPr>
              <a:t>readLines</a:t>
            </a:r>
            <a:r>
              <a:rPr lang="en-US" sz="2000" b="1" dirty="0">
                <a:solidFill>
                  <a:srgbClr val="13705B"/>
                </a:solidFill>
                <a:latin typeface="Avenir Heavy"/>
                <a:cs typeface="Avenir Heavy"/>
              </a:rPr>
              <a:t>()</a:t>
            </a:r>
          </a:p>
        </p:txBody>
      </p:sp>
      <p:sp>
        <p:nvSpPr>
          <p:cNvPr id="7" name="TextBox 6"/>
          <p:cNvSpPr txBox="1"/>
          <p:nvPr/>
        </p:nvSpPr>
        <p:spPr>
          <a:xfrm>
            <a:off x="903836" y="6348393"/>
            <a:ext cx="2634054" cy="276999"/>
          </a:xfrm>
          <a:prstGeom prst="rect">
            <a:avLst/>
          </a:prstGeom>
          <a:noFill/>
        </p:spPr>
        <p:txBody>
          <a:bodyPr wrap="none" rtlCol="0">
            <a:spAutoFit/>
          </a:bodyPr>
          <a:lstStyle/>
          <a:p>
            <a:r>
              <a:rPr lang="en-US" sz="1200" i="1" dirty="0"/>
              <a:t>Example: 6_TidyText_Sentiment.R</a:t>
            </a:r>
          </a:p>
        </p:txBody>
      </p:sp>
    </p:spTree>
    <p:extLst>
      <p:ext uri="{BB962C8B-B14F-4D97-AF65-F5344CB8AC3E}">
        <p14:creationId xmlns:p14="http://schemas.microsoft.com/office/powerpoint/2010/main" val="41039699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venir Heavy"/>
                <a:cs typeface="Avenir Heavy"/>
              </a:rPr>
              <a:t>Now onto APIs!!</a:t>
            </a:r>
          </a:p>
        </p:txBody>
      </p:sp>
      <p:pic>
        <p:nvPicPr>
          <p:cNvPr id="5" name="Picture 4"/>
          <p:cNvPicPr>
            <a:picLocks noChangeAspect="1"/>
          </p:cNvPicPr>
          <p:nvPr/>
        </p:nvPicPr>
        <p:blipFill>
          <a:blip r:embed="rId2"/>
          <a:stretch>
            <a:fillRect/>
          </a:stretch>
        </p:blipFill>
        <p:spPr>
          <a:xfrm>
            <a:off x="705853" y="941867"/>
            <a:ext cx="5936771" cy="2250512"/>
          </a:xfrm>
          <a:prstGeom prst="rect">
            <a:avLst/>
          </a:prstGeom>
        </p:spPr>
      </p:pic>
      <p:sp>
        <p:nvSpPr>
          <p:cNvPr id="6" name="TextBox 5"/>
          <p:cNvSpPr txBox="1"/>
          <p:nvPr/>
        </p:nvSpPr>
        <p:spPr>
          <a:xfrm>
            <a:off x="625642" y="673771"/>
            <a:ext cx="1367682" cy="307777"/>
          </a:xfrm>
          <a:prstGeom prst="rect">
            <a:avLst/>
          </a:prstGeom>
          <a:noFill/>
        </p:spPr>
        <p:txBody>
          <a:bodyPr wrap="none" rtlCol="0">
            <a:spAutoFit/>
          </a:bodyPr>
          <a:lstStyle/>
          <a:p>
            <a:r>
              <a:rPr lang="en-US" b="1" dirty="0"/>
              <a:t>Mashape.com</a:t>
            </a:r>
          </a:p>
        </p:txBody>
      </p:sp>
      <p:pic>
        <p:nvPicPr>
          <p:cNvPr id="7" name="Picture 6"/>
          <p:cNvPicPr>
            <a:picLocks noChangeAspect="1"/>
          </p:cNvPicPr>
          <p:nvPr/>
        </p:nvPicPr>
        <p:blipFill>
          <a:blip r:embed="rId3"/>
          <a:stretch>
            <a:fillRect/>
          </a:stretch>
        </p:blipFill>
        <p:spPr>
          <a:xfrm>
            <a:off x="705851" y="3798736"/>
            <a:ext cx="6192253" cy="2315190"/>
          </a:xfrm>
          <a:prstGeom prst="rect">
            <a:avLst/>
          </a:prstGeom>
        </p:spPr>
      </p:pic>
      <p:sp>
        <p:nvSpPr>
          <p:cNvPr id="8" name="TextBox 7"/>
          <p:cNvSpPr txBox="1"/>
          <p:nvPr/>
        </p:nvSpPr>
        <p:spPr>
          <a:xfrm>
            <a:off x="625642" y="3505203"/>
            <a:ext cx="2238113" cy="307777"/>
          </a:xfrm>
          <a:prstGeom prst="rect">
            <a:avLst/>
          </a:prstGeom>
          <a:noFill/>
        </p:spPr>
        <p:txBody>
          <a:bodyPr wrap="none" rtlCol="0">
            <a:spAutoFit/>
          </a:bodyPr>
          <a:lstStyle/>
          <a:p>
            <a:r>
              <a:rPr lang="en-US" b="1" dirty="0"/>
              <a:t>ProgrammableWeb.com</a:t>
            </a:r>
          </a:p>
        </p:txBody>
      </p:sp>
      <p:sp>
        <p:nvSpPr>
          <p:cNvPr id="9" name="TextBox 8"/>
          <p:cNvSpPr txBox="1"/>
          <p:nvPr/>
        </p:nvSpPr>
        <p:spPr>
          <a:xfrm>
            <a:off x="1651168" y="6288507"/>
            <a:ext cx="5841664" cy="400110"/>
          </a:xfrm>
          <a:prstGeom prst="rect">
            <a:avLst/>
          </a:prstGeom>
          <a:solidFill>
            <a:schemeClr val="accent6"/>
          </a:solidFill>
        </p:spPr>
        <p:txBody>
          <a:bodyPr wrap="none" rtlCol="0">
            <a:spAutoFit/>
          </a:bodyPr>
          <a:lstStyle/>
          <a:p>
            <a:r>
              <a:rPr lang="en-US" sz="2000" dirty="0">
                <a:solidFill>
                  <a:schemeClr val="bg1"/>
                </a:solidFill>
              </a:rPr>
              <a:t>Plus literally millions of others waiting to be found!</a:t>
            </a:r>
          </a:p>
        </p:txBody>
      </p:sp>
    </p:spTree>
    <p:extLst>
      <p:ext uri="{BB962C8B-B14F-4D97-AF65-F5344CB8AC3E}">
        <p14:creationId xmlns:p14="http://schemas.microsoft.com/office/powerpoint/2010/main" val="20433571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venir Heavy"/>
                <a:cs typeface="Avenir Heavy"/>
              </a:rPr>
              <a:t>Getting Text from an API: What is an API?</a:t>
            </a:r>
          </a:p>
        </p:txBody>
      </p:sp>
      <p:cxnSp>
        <p:nvCxnSpPr>
          <p:cNvPr id="13" name="Straight Connector 12"/>
          <p:cNvCxnSpPr/>
          <p:nvPr/>
        </p:nvCxnSpPr>
        <p:spPr>
          <a:xfrm>
            <a:off x="481263" y="1909011"/>
            <a:ext cx="8181474" cy="0"/>
          </a:xfrm>
          <a:prstGeom prst="line">
            <a:avLst/>
          </a:prstGeom>
          <a:effectLst/>
        </p:spPr>
        <p:style>
          <a:lnRef idx="2">
            <a:schemeClr val="accent1"/>
          </a:lnRef>
          <a:fillRef idx="0">
            <a:schemeClr val="accent1"/>
          </a:fillRef>
          <a:effectRef idx="1">
            <a:schemeClr val="accent1"/>
          </a:effectRef>
          <a:fontRef idx="minor">
            <a:schemeClr val="tx1"/>
          </a:fontRef>
        </p:style>
      </p:cxnSp>
      <p:pic>
        <p:nvPicPr>
          <p:cNvPr id="9"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3325324"/>
            <a:ext cx="5715000" cy="20002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20841" y="946485"/>
            <a:ext cx="8610049" cy="646331"/>
          </a:xfrm>
          <a:prstGeom prst="rect">
            <a:avLst/>
          </a:prstGeom>
          <a:noFill/>
        </p:spPr>
        <p:txBody>
          <a:bodyPr wrap="none" rtlCol="0">
            <a:spAutoFit/>
          </a:bodyPr>
          <a:lstStyle/>
          <a:p>
            <a:r>
              <a:rPr lang="en-US" sz="1800" dirty="0"/>
              <a:t>Application Program Interface (API)</a:t>
            </a:r>
          </a:p>
          <a:p>
            <a:r>
              <a:rPr lang="en-US" sz="1800" dirty="0"/>
              <a:t>Clearly defined methods of communication between various software components.</a:t>
            </a:r>
          </a:p>
        </p:txBody>
      </p:sp>
    </p:spTree>
    <p:extLst>
      <p:ext uri="{BB962C8B-B14F-4D97-AF65-F5344CB8AC3E}">
        <p14:creationId xmlns:p14="http://schemas.microsoft.com/office/powerpoint/2010/main" val="2846544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venir Heavy"/>
                <a:cs typeface="Avenir Heavy"/>
              </a:rPr>
              <a:t>APIs are behind many of the sites you use today.</a:t>
            </a:r>
          </a:p>
        </p:txBody>
      </p:sp>
      <p:pic>
        <p:nvPicPr>
          <p:cNvPr id="7" name="Picture 6"/>
          <p:cNvPicPr>
            <a:picLocks noChangeAspect="1"/>
          </p:cNvPicPr>
          <p:nvPr/>
        </p:nvPicPr>
        <p:blipFill>
          <a:blip r:embed="rId2"/>
          <a:stretch>
            <a:fillRect/>
          </a:stretch>
        </p:blipFill>
        <p:spPr>
          <a:xfrm>
            <a:off x="3949934" y="1084249"/>
            <a:ext cx="4533835" cy="2329776"/>
          </a:xfrm>
          <a:prstGeom prst="rect">
            <a:avLst/>
          </a:prstGeom>
          <a:ln>
            <a:solidFill>
              <a:schemeClr val="tx1"/>
            </a:solidFill>
          </a:ln>
        </p:spPr>
      </p:pic>
      <p:pic>
        <p:nvPicPr>
          <p:cNvPr id="8" name="Picture 7"/>
          <p:cNvPicPr>
            <a:picLocks noChangeAspect="1"/>
          </p:cNvPicPr>
          <p:nvPr/>
        </p:nvPicPr>
        <p:blipFill rotWithShape="1">
          <a:blip r:embed="rId3"/>
          <a:srcRect r="19650" b="54368"/>
          <a:stretch/>
        </p:blipFill>
        <p:spPr>
          <a:xfrm>
            <a:off x="3391468" y="3571656"/>
            <a:ext cx="3091218" cy="2228646"/>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6629367" y="3571656"/>
            <a:ext cx="2245929" cy="2233396"/>
          </a:xfrm>
          <a:prstGeom prst="rect">
            <a:avLst/>
          </a:prstGeom>
          <a:ln>
            <a:solidFill>
              <a:schemeClr val="tx1"/>
            </a:solidFill>
          </a:ln>
        </p:spPr>
      </p:pic>
      <p:pic>
        <p:nvPicPr>
          <p:cNvPr id="11" name="Picture 2" descr="Image result for google maps logo transpare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 y="1542534"/>
            <a:ext cx="706603" cy="7066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73922" y="2199642"/>
            <a:ext cx="2770865" cy="2308324"/>
          </a:xfrm>
          <a:prstGeom prst="rect">
            <a:avLst/>
          </a:prstGeom>
          <a:noFill/>
        </p:spPr>
        <p:txBody>
          <a:bodyPr wrap="square" rtlCol="0">
            <a:spAutoFit/>
          </a:bodyPr>
          <a:lstStyle/>
          <a:p>
            <a:r>
              <a:rPr lang="en-US" dirty="0"/>
              <a:t>Google Maps API Services include</a:t>
            </a:r>
          </a:p>
          <a:p>
            <a:pPr marL="285750" indent="-285750">
              <a:buFont typeface="Arial" panose="020B0604020202020204" pitchFamily="34" charset="0"/>
              <a:buChar char="•"/>
            </a:pPr>
            <a:r>
              <a:rPr lang="en-US" dirty="0"/>
              <a:t>Geocoding (get </a:t>
            </a:r>
            <a:r>
              <a:rPr lang="en-US" dirty="0" err="1"/>
              <a:t>lat</a:t>
            </a:r>
            <a:r>
              <a:rPr lang="en-US" dirty="0"/>
              <a:t>/</a:t>
            </a:r>
            <a:r>
              <a:rPr lang="en-US" dirty="0" err="1"/>
              <a:t>lon</a:t>
            </a:r>
            <a:r>
              <a:rPr lang="en-US" dirty="0"/>
              <a:t> from name &amp; vice versa)</a:t>
            </a:r>
          </a:p>
          <a:p>
            <a:pPr marL="285750" indent="-285750">
              <a:buFont typeface="Arial" panose="020B0604020202020204" pitchFamily="34" charset="0"/>
              <a:buChar char="•"/>
            </a:pPr>
            <a:r>
              <a:rPr lang="en-US" dirty="0"/>
              <a:t>Base map “tiles”</a:t>
            </a:r>
          </a:p>
          <a:p>
            <a:pPr marL="285750" indent="-285750">
              <a:buFont typeface="Arial" panose="020B0604020202020204" pitchFamily="34" charset="0"/>
              <a:buChar char="•"/>
            </a:pPr>
            <a:r>
              <a:rPr lang="en-US" dirty="0"/>
              <a:t>Basic Geographic Info</a:t>
            </a:r>
          </a:p>
          <a:p>
            <a:pPr marL="285750" indent="-285750">
              <a:buFont typeface="Arial" panose="020B0604020202020204" pitchFamily="34" charset="0"/>
              <a:buChar char="•"/>
            </a:pPr>
            <a:endParaRPr lang="en-US" dirty="0"/>
          </a:p>
        </p:txBody>
      </p:sp>
      <p:grpSp>
        <p:nvGrpSpPr>
          <p:cNvPr id="14" name="Group 13"/>
          <p:cNvGrpSpPr/>
          <p:nvPr/>
        </p:nvGrpSpPr>
        <p:grpSpPr>
          <a:xfrm>
            <a:off x="0" y="5794912"/>
            <a:ext cx="7663219" cy="619748"/>
            <a:chOff x="4902982" y="1240174"/>
            <a:chExt cx="7663219" cy="619748"/>
          </a:xfrm>
        </p:grpSpPr>
        <p:sp>
          <p:nvSpPr>
            <p:cNvPr id="15" name="Rectangle 14"/>
            <p:cNvSpPr/>
            <p:nvPr/>
          </p:nvSpPr>
          <p:spPr>
            <a:xfrm>
              <a:off x="4902982" y="1606006"/>
              <a:ext cx="5390866" cy="253916"/>
            </a:xfrm>
            <a:prstGeom prst="rect">
              <a:avLst/>
            </a:prstGeom>
          </p:spPr>
          <p:txBody>
            <a:bodyPr wrap="square">
              <a:spAutoFit/>
            </a:bodyPr>
            <a:lstStyle/>
            <a:p>
              <a:r>
                <a:rPr lang="en-US" sz="1050" dirty="0"/>
                <a:t>maps.googleapis.com/maps/</a:t>
              </a:r>
              <a:r>
                <a:rPr lang="en-US" sz="1050" dirty="0" err="1"/>
                <a:t>api</a:t>
              </a:r>
              <a:r>
                <a:rPr lang="en-US" sz="1050" dirty="0"/>
                <a:t>/geocode/</a:t>
              </a:r>
              <a:r>
                <a:rPr lang="en-US" sz="1050" dirty="0" err="1"/>
                <a:t>json?address</a:t>
              </a:r>
              <a:r>
                <a:rPr lang="en-US" sz="1050" dirty="0"/>
                <a:t>=</a:t>
              </a:r>
              <a:r>
                <a:rPr lang="en-US" sz="1050" dirty="0" err="1"/>
                <a:t>cleveland&amp;sensor</a:t>
              </a:r>
              <a:r>
                <a:rPr lang="en-US" sz="1050" dirty="0"/>
                <a:t>=false</a:t>
              </a:r>
            </a:p>
          </p:txBody>
        </p:sp>
        <p:sp>
          <p:nvSpPr>
            <p:cNvPr id="16" name="Rectangle 15"/>
            <p:cNvSpPr/>
            <p:nvPr/>
          </p:nvSpPr>
          <p:spPr>
            <a:xfrm>
              <a:off x="4902982" y="1240174"/>
              <a:ext cx="4824436" cy="253916"/>
            </a:xfrm>
            <a:prstGeom prst="rect">
              <a:avLst/>
            </a:prstGeom>
          </p:spPr>
          <p:txBody>
            <a:bodyPr wrap="square">
              <a:spAutoFit/>
            </a:bodyPr>
            <a:lstStyle/>
            <a:p>
              <a:r>
                <a:rPr lang="en-US" sz="1050" dirty="0"/>
                <a:t>www.google.com/maps/place/Cleveland,+OH/@41.4951143,-81.8462865,11z</a:t>
              </a:r>
            </a:p>
          </p:txBody>
        </p:sp>
        <p:sp>
          <p:nvSpPr>
            <p:cNvPr id="17" name="Rectangle 16"/>
            <p:cNvSpPr/>
            <p:nvPr/>
          </p:nvSpPr>
          <p:spPr>
            <a:xfrm>
              <a:off x="4902982" y="1416266"/>
              <a:ext cx="7663219" cy="253916"/>
            </a:xfrm>
            <a:prstGeom prst="rect">
              <a:avLst/>
            </a:prstGeom>
          </p:spPr>
          <p:txBody>
            <a:bodyPr wrap="square">
              <a:spAutoFit/>
            </a:bodyPr>
            <a:lstStyle/>
            <a:p>
              <a:r>
                <a:rPr lang="en-US" sz="1050" dirty="0"/>
                <a:t>maps.googleapis.com/maps/</a:t>
              </a:r>
              <a:r>
                <a:rPr lang="en-US" sz="1050" dirty="0" err="1"/>
                <a:t>api</a:t>
              </a:r>
              <a:r>
                <a:rPr lang="en-US" sz="1050" dirty="0"/>
                <a:t>/</a:t>
              </a:r>
              <a:r>
                <a:rPr lang="en-US" sz="1050" dirty="0" err="1"/>
                <a:t>staticmap?center</a:t>
              </a:r>
              <a:r>
                <a:rPr lang="en-US" sz="1050" dirty="0"/>
                <a:t>=</a:t>
              </a:r>
              <a:r>
                <a:rPr lang="en-US" sz="1050" dirty="0" err="1"/>
                <a:t>cleveland</a:t>
              </a:r>
              <a:r>
                <a:rPr lang="en-US" sz="1050" dirty="0"/>
                <a:t>,+oh&amp;zoom=10&amp;size=640x640&amp;scale=2&amp;maptype=terrain</a:t>
              </a:r>
            </a:p>
          </p:txBody>
        </p:sp>
      </p:grpSp>
    </p:spTree>
    <p:extLst>
      <p:ext uri="{BB962C8B-B14F-4D97-AF65-F5344CB8AC3E}">
        <p14:creationId xmlns:p14="http://schemas.microsoft.com/office/powerpoint/2010/main" val="741111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venir Heavy"/>
                <a:cs typeface="Avenir Heavy"/>
              </a:rPr>
              <a:t>In our diagram, the browser/maps interface…</a:t>
            </a:r>
          </a:p>
        </p:txBody>
      </p:sp>
      <p:grpSp>
        <p:nvGrpSpPr>
          <p:cNvPr id="13" name="Group 12"/>
          <p:cNvGrpSpPr/>
          <p:nvPr/>
        </p:nvGrpSpPr>
        <p:grpSpPr>
          <a:xfrm>
            <a:off x="1714500" y="1945310"/>
            <a:ext cx="5715000" cy="2967380"/>
            <a:chOff x="1714500" y="1064690"/>
            <a:chExt cx="5715000" cy="2967380"/>
          </a:xfrm>
        </p:grpSpPr>
        <p:grpSp>
          <p:nvGrpSpPr>
            <p:cNvPr id="18" name="Group 17"/>
            <p:cNvGrpSpPr/>
            <p:nvPr/>
          </p:nvGrpSpPr>
          <p:grpSpPr>
            <a:xfrm>
              <a:off x="1714500" y="2031819"/>
              <a:ext cx="5715000" cy="2000251"/>
              <a:chOff x="1714500" y="3325324"/>
              <a:chExt cx="5715000" cy="2000251"/>
            </a:xfrm>
          </p:grpSpPr>
          <p:grpSp>
            <p:nvGrpSpPr>
              <p:cNvPr id="20" name="Group 19"/>
              <p:cNvGrpSpPr/>
              <p:nvPr/>
            </p:nvGrpSpPr>
            <p:grpSpPr>
              <a:xfrm>
                <a:off x="1714500" y="3325324"/>
                <a:ext cx="5715000" cy="2000251"/>
                <a:chOff x="1714500" y="3325324"/>
                <a:chExt cx="5715000" cy="2000251"/>
              </a:xfrm>
            </p:grpSpPr>
            <p:pic>
              <p:nvPicPr>
                <p:cNvPr id="23"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3325324"/>
                  <a:ext cx="5715000" cy="2000251"/>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p:cNvSpPr/>
                <p:nvPr/>
              </p:nvSpPr>
              <p:spPr>
                <a:xfrm>
                  <a:off x="1949115" y="3629519"/>
                  <a:ext cx="1391859" cy="1391859"/>
                </a:xfrm>
                <a:prstGeom prst="ellipse">
                  <a:avLst/>
                </a:prstGeom>
                <a:solidFill>
                  <a:srgbClr val="24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759115" y="3612918"/>
                  <a:ext cx="1391859" cy="1391859"/>
                </a:xfrm>
                <a:prstGeom prst="ellipse">
                  <a:avLst/>
                </a:prstGeom>
                <a:solidFill>
                  <a:srgbClr val="807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 descr="Image result for google maps logo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1742" y="3925535"/>
                <a:ext cx="706603" cy="7066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chrome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2065" y="3899725"/>
                <a:ext cx="745958" cy="74595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p:cNvSpPr/>
            <p:nvPr/>
          </p:nvSpPr>
          <p:spPr>
            <a:xfrm>
              <a:off x="2045369" y="1064690"/>
              <a:ext cx="5053263" cy="646331"/>
            </a:xfrm>
            <a:prstGeom prst="rect">
              <a:avLst/>
            </a:prstGeom>
            <a:ln>
              <a:solidFill>
                <a:schemeClr val="accent6"/>
              </a:solidFill>
            </a:ln>
          </p:spPr>
          <p:txBody>
            <a:bodyPr wrap="square">
              <a:spAutoFit/>
            </a:bodyPr>
            <a:lstStyle/>
            <a:p>
              <a:pPr algn="ctr"/>
              <a:r>
                <a:rPr lang="en-US" dirty="0"/>
                <a:t>“Your Chrome browser interacts with the maps API services to render the information.</a:t>
              </a:r>
            </a:p>
          </p:txBody>
        </p:sp>
      </p:grpSp>
    </p:spTree>
    <p:extLst>
      <p:ext uri="{BB962C8B-B14F-4D97-AF65-F5344CB8AC3E}">
        <p14:creationId xmlns:p14="http://schemas.microsoft.com/office/powerpoint/2010/main" val="2015724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7/16/2018</a:t>
            </a:fld>
            <a:endParaRPr lang="en-US"/>
          </a:p>
        </p:txBody>
      </p:sp>
      <p:sp>
        <p:nvSpPr>
          <p:cNvPr id="3" name="Title 2"/>
          <p:cNvSpPr>
            <a:spLocks noGrp="1"/>
          </p:cNvSpPr>
          <p:nvPr>
            <p:ph type="title"/>
          </p:nvPr>
        </p:nvSpPr>
        <p:spPr/>
        <p:txBody>
          <a:bodyPr/>
          <a:lstStyle/>
          <a:p>
            <a:r>
              <a:rPr lang="en-US" dirty="0"/>
              <a:t>Why text mining is an art &amp; science?</a:t>
            </a:r>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p:cNvSpPr>
            <a:spLocks noGrp="1"/>
          </p:cNvSpPr>
          <p:nvPr>
            <p:ph type="ftr" sz="quarter" idx="3"/>
          </p:nvPr>
        </p:nvSpPr>
        <p:spPr/>
        <p:txBody>
          <a:bodyPr/>
          <a:lstStyle/>
          <a:p>
            <a:r>
              <a:rPr lang="en-US"/>
              <a:t>Kwartler CSCI S-96</a:t>
            </a:r>
            <a:endParaRPr lang="en-US" dirty="0"/>
          </a:p>
        </p:txBody>
      </p:sp>
      <p:sp>
        <p:nvSpPr>
          <p:cNvPr id="6" name="Rectangle 5"/>
          <p:cNvSpPr/>
          <p:nvPr/>
        </p:nvSpPr>
        <p:spPr>
          <a:xfrm>
            <a:off x="270985" y="1173079"/>
            <a:ext cx="8686800" cy="58428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latin typeface="+mj-lt"/>
                <a:cs typeface="Arial Unicode MS" panose="020B0604020202020204" pitchFamily="34" charset="-128"/>
              </a:rPr>
              <a:t>Challenges because human expression is diverse, often ambiguous, affected by age, demographics, socio-economics, medium/channel &amp; regional attributes of the author.</a:t>
            </a:r>
            <a:endParaRPr lang="en-US" sz="1800" kern="1200" dirty="0">
              <a:solidFill>
                <a:prstClr val="white"/>
              </a:solidFill>
              <a:latin typeface="+mj-lt"/>
              <a:cs typeface="Arial Unicode MS" panose="020B0604020202020204" pitchFamily="34" charset="-128"/>
            </a:endParaRPr>
          </a:p>
        </p:txBody>
      </p:sp>
      <p:sp>
        <p:nvSpPr>
          <p:cNvPr id="7" name="TextBox 6"/>
          <p:cNvSpPr txBox="1"/>
          <p:nvPr/>
        </p:nvSpPr>
        <p:spPr>
          <a:xfrm>
            <a:off x="0" y="2673046"/>
            <a:ext cx="4314825" cy="2554545"/>
          </a:xfrm>
          <a:prstGeom prst="rect">
            <a:avLst/>
          </a:prstGeom>
          <a:noFill/>
        </p:spPr>
        <p:txBody>
          <a:bodyPr wrap="square" rtlCol="0">
            <a:spAutoFit/>
          </a:bodyPr>
          <a:lstStyle/>
          <a:p>
            <a:pPr marL="112713" indent="-112713" defTabSz="457200">
              <a:buFont typeface="Arial"/>
              <a:buChar char="•"/>
            </a:pPr>
            <a:r>
              <a:rPr lang="en-US" sz="2400" kern="1200" dirty="0">
                <a:solidFill>
                  <a:prstClr val="black"/>
                </a:solidFill>
                <a:latin typeface="+mj-lt"/>
                <a:ea typeface="Arial Unicode MS" panose="020B0604020202020204" pitchFamily="34" charset="-128"/>
                <a:cs typeface="Arial Unicode MS" panose="020B0604020202020204" pitchFamily="34" charset="-128"/>
              </a:rPr>
              <a:t>Compound words (tokenization) change meaning</a:t>
            </a:r>
          </a:p>
          <a:p>
            <a:pPr marL="573088" lvl="1" indent="-115888" defTabSz="457200">
              <a:buFont typeface="Arial"/>
              <a:buChar char="•"/>
            </a:pPr>
            <a:r>
              <a:rPr lang="en-US" sz="1600" kern="1200" dirty="0">
                <a:solidFill>
                  <a:prstClr val="black"/>
                </a:solidFill>
                <a:latin typeface="+mj-lt"/>
                <a:ea typeface="Arial Unicode MS" panose="020B0604020202020204" pitchFamily="34" charset="-128"/>
                <a:cs typeface="Arial Unicode MS" panose="020B0604020202020204" pitchFamily="34" charset="-128"/>
              </a:rPr>
              <a:t>“not bad” versus “bad”</a:t>
            </a:r>
          </a:p>
          <a:p>
            <a:pPr marL="112713" indent="-112713" defTabSz="457200">
              <a:buFont typeface="Arial"/>
              <a:buChar char="•"/>
            </a:pPr>
            <a:r>
              <a:rPr lang="en-US" sz="2400" kern="1200" dirty="0">
                <a:solidFill>
                  <a:prstClr val="black"/>
                </a:solidFill>
                <a:latin typeface="+mj-lt"/>
                <a:ea typeface="Arial Unicode MS" panose="020B0604020202020204" pitchFamily="34" charset="-128"/>
                <a:cs typeface="Arial Unicode MS" panose="020B0604020202020204" pitchFamily="34" charset="-128"/>
              </a:rPr>
              <a:t>Disambiguation</a:t>
            </a:r>
            <a:endParaRPr lang="en-US" sz="1200" kern="1200" dirty="0">
              <a:solidFill>
                <a:prstClr val="black"/>
              </a:solidFill>
              <a:latin typeface="+mj-lt"/>
              <a:ea typeface="Arial Unicode MS" panose="020B0604020202020204" pitchFamily="34" charset="-128"/>
              <a:cs typeface="Arial Unicode MS" panose="020B0604020202020204" pitchFamily="34" charset="-128"/>
            </a:endParaRPr>
          </a:p>
          <a:p>
            <a:pPr marL="115888" indent="-115888" defTabSz="457200">
              <a:buFont typeface="Arial"/>
              <a:buChar char="•"/>
            </a:pPr>
            <a:r>
              <a:rPr lang="en-US" sz="2400" kern="1200" dirty="0">
                <a:solidFill>
                  <a:prstClr val="black"/>
                </a:solidFill>
                <a:latin typeface="+mj-lt"/>
                <a:ea typeface="Arial Unicode MS" panose="020B0604020202020204" pitchFamily="34" charset="-128"/>
                <a:cs typeface="Arial Unicode MS" panose="020B0604020202020204" pitchFamily="34" charset="-128"/>
              </a:rPr>
              <a:t>Sarcasm</a:t>
            </a:r>
          </a:p>
          <a:p>
            <a:pPr marL="573088" lvl="1" indent="-115888" defTabSz="457200">
              <a:buFont typeface="Arial"/>
              <a:buChar char="•"/>
            </a:pPr>
            <a:r>
              <a:rPr lang="en-US" sz="1200" kern="1200" dirty="0">
                <a:solidFill>
                  <a:prstClr val="black"/>
                </a:solidFill>
                <a:latin typeface="+mj-lt"/>
                <a:ea typeface="Arial Unicode MS" panose="020B0604020202020204" pitchFamily="34" charset="-128"/>
                <a:cs typeface="Arial Unicode MS" panose="020B0604020202020204" pitchFamily="34" charset="-128"/>
              </a:rPr>
              <a:t>“I like it…NOT!”</a:t>
            </a:r>
          </a:p>
          <a:p>
            <a:pPr marL="115888" indent="-115888" defTabSz="457200">
              <a:buFont typeface="Arial"/>
              <a:buChar char="•"/>
            </a:pPr>
            <a:r>
              <a:rPr lang="en-US" sz="2400" kern="1200" dirty="0">
                <a:solidFill>
                  <a:prstClr val="black"/>
                </a:solidFill>
                <a:latin typeface="+mj-lt"/>
                <a:ea typeface="Arial Unicode MS" panose="020B0604020202020204" pitchFamily="34" charset="-128"/>
                <a:cs typeface="Arial Unicode MS" panose="020B0604020202020204" pitchFamily="34" charset="-128"/>
              </a:rPr>
              <a:t>Cultural differences</a:t>
            </a:r>
          </a:p>
          <a:p>
            <a:pPr marL="573088" lvl="1" indent="-115888" defTabSz="457200">
              <a:buFont typeface="Arial"/>
              <a:buChar char="•"/>
            </a:pPr>
            <a:r>
              <a:rPr lang="en-US" sz="1200" kern="1200" dirty="0">
                <a:solidFill>
                  <a:prstClr val="black"/>
                </a:solidFill>
                <a:latin typeface="+mj-lt"/>
                <a:ea typeface="Arial Unicode MS" panose="020B0604020202020204" pitchFamily="34" charset="-128"/>
                <a:cs typeface="Arial Unicode MS" panose="020B0604020202020204" pitchFamily="34" charset="-128"/>
              </a:rPr>
              <a:t>“It’s wicked good” (in Boston) </a:t>
            </a:r>
          </a:p>
        </p:txBody>
      </p:sp>
      <p:grpSp>
        <p:nvGrpSpPr>
          <p:cNvPr id="8" name="Group 7"/>
          <p:cNvGrpSpPr/>
          <p:nvPr/>
        </p:nvGrpSpPr>
        <p:grpSpPr>
          <a:xfrm>
            <a:off x="4520350" y="2469070"/>
            <a:ext cx="4506123" cy="2173261"/>
            <a:chOff x="2697930" y="944250"/>
            <a:chExt cx="4506123" cy="2173261"/>
          </a:xfrm>
        </p:grpSpPr>
        <p:sp>
          <p:nvSpPr>
            <p:cNvPr id="9" name="TextBox 8"/>
            <p:cNvSpPr txBox="1"/>
            <p:nvPr/>
          </p:nvSpPr>
          <p:spPr>
            <a:xfrm>
              <a:off x="2697930" y="1917182"/>
              <a:ext cx="4506123" cy="1200329"/>
            </a:xfrm>
            <a:prstGeom prst="rect">
              <a:avLst/>
            </a:prstGeom>
            <a:noFill/>
          </p:spPr>
          <p:txBody>
            <a:bodyPr wrap="square" rtlCol="0">
              <a:spAutoFit/>
            </a:bodyPr>
            <a:lstStyle/>
            <a:p>
              <a:pPr marL="112713" indent="-112713" defTabSz="457200">
                <a:buFont typeface="Arial"/>
                <a:buChar char="•"/>
              </a:pPr>
              <a:r>
                <a:rPr lang="en-US" sz="1800" kern="1200" dirty="0">
                  <a:solidFill>
                    <a:prstClr val="black"/>
                  </a:solidFill>
                  <a:latin typeface="+mj-lt"/>
                  <a:ea typeface="Arial Unicode MS" panose="020B0604020202020204" pitchFamily="34" charset="-128"/>
                  <a:cs typeface="Arial Unicode MS" panose="020B0604020202020204" pitchFamily="34" charset="-128"/>
                </a:rPr>
                <a:t>I cooked waterfowl to eat.</a:t>
              </a:r>
            </a:p>
            <a:p>
              <a:pPr marL="112713" indent="-112713" defTabSz="457200">
                <a:buFont typeface="Arial"/>
                <a:buChar char="•"/>
              </a:pPr>
              <a:r>
                <a:rPr lang="en-US" sz="1800" kern="1200" dirty="0">
                  <a:solidFill>
                    <a:prstClr val="black"/>
                  </a:solidFill>
                  <a:latin typeface="+mj-lt"/>
                  <a:ea typeface="Arial Unicode MS" panose="020B0604020202020204" pitchFamily="34" charset="-128"/>
                  <a:cs typeface="Arial Unicode MS" panose="020B0604020202020204" pitchFamily="34" charset="-128"/>
                </a:rPr>
                <a:t>I cooked waterfowl belonging to her.</a:t>
              </a:r>
            </a:p>
            <a:p>
              <a:pPr marL="112713" indent="-112713" defTabSz="457200">
                <a:buFont typeface="Arial"/>
                <a:buChar char="•"/>
              </a:pPr>
              <a:r>
                <a:rPr lang="en-US" sz="1800" kern="1200" dirty="0">
                  <a:solidFill>
                    <a:prstClr val="black"/>
                  </a:solidFill>
                  <a:latin typeface="+mj-lt"/>
                  <a:ea typeface="Arial Unicode MS" panose="020B0604020202020204" pitchFamily="34" charset="-128"/>
                  <a:cs typeface="Arial Unicode MS" panose="020B0604020202020204" pitchFamily="34" charset="-128"/>
                </a:rPr>
                <a:t>I created the (clay?) duck and gave it to her.</a:t>
              </a:r>
            </a:p>
            <a:p>
              <a:pPr marL="112713" indent="-112713" defTabSz="457200">
                <a:buFont typeface="Arial"/>
                <a:buChar char="•"/>
              </a:pPr>
              <a:r>
                <a:rPr lang="en-US" sz="1800" kern="1200" dirty="0">
                  <a:solidFill>
                    <a:prstClr val="black"/>
                  </a:solidFill>
                  <a:latin typeface="+mj-lt"/>
                  <a:ea typeface="Arial Unicode MS" panose="020B0604020202020204" pitchFamily="34" charset="-128"/>
                  <a:cs typeface="Arial Unicode MS" panose="020B0604020202020204" pitchFamily="34" charset="-128"/>
                </a:rPr>
                <a:t>Duck!!</a:t>
              </a:r>
            </a:p>
          </p:txBody>
        </p:sp>
        <p:sp>
          <p:nvSpPr>
            <p:cNvPr id="10" name="Title 1"/>
            <p:cNvSpPr txBox="1">
              <a:spLocks/>
            </p:cNvSpPr>
            <p:nvPr/>
          </p:nvSpPr>
          <p:spPr>
            <a:xfrm>
              <a:off x="2896857" y="944250"/>
              <a:ext cx="4108268"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b="0" i="0" kern="1200">
                  <a:solidFill>
                    <a:schemeClr val="tx1"/>
                  </a:solidFill>
                  <a:latin typeface="Avenir Light"/>
                  <a:ea typeface="+mj-ea"/>
                  <a:cs typeface="Avenir Light"/>
                </a:defRPr>
              </a:lvl1pPr>
            </a:lstStyle>
            <a:p>
              <a:r>
                <a:rPr lang="en-US" sz="3600" u="sng" dirty="0">
                  <a:solidFill>
                    <a:prstClr val="black"/>
                  </a:solidFill>
                  <a:latin typeface="+mj-lt"/>
                  <a:cs typeface="Arial Unicode MS" panose="020B0604020202020204" pitchFamily="34" charset="-128"/>
                </a:rPr>
                <a:t>“I made her duck.”</a:t>
              </a:r>
            </a:p>
          </p:txBody>
        </p:sp>
      </p:grpSp>
      <p:cxnSp>
        <p:nvCxnSpPr>
          <p:cNvPr id="11" name="Straight Connector 10"/>
          <p:cNvCxnSpPr/>
          <p:nvPr/>
        </p:nvCxnSpPr>
        <p:spPr>
          <a:xfrm>
            <a:off x="4343404" y="2271713"/>
            <a:ext cx="0" cy="340042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98240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venir Heavy"/>
                <a:cs typeface="Avenir Heavy"/>
              </a:rPr>
              <a:t>APIs can help unlock information…</a:t>
            </a:r>
          </a:p>
        </p:txBody>
      </p:sp>
      <p:sp>
        <p:nvSpPr>
          <p:cNvPr id="12" name="TextBox 11"/>
          <p:cNvSpPr txBox="1"/>
          <p:nvPr/>
        </p:nvSpPr>
        <p:spPr>
          <a:xfrm>
            <a:off x="104269" y="2112845"/>
            <a:ext cx="2223798" cy="1477328"/>
          </a:xfrm>
          <a:prstGeom prst="rect">
            <a:avLst/>
          </a:prstGeom>
          <a:noFill/>
        </p:spPr>
        <p:txBody>
          <a:bodyPr wrap="square" rtlCol="0">
            <a:spAutoFit/>
          </a:bodyPr>
          <a:lstStyle/>
          <a:p>
            <a:r>
              <a:rPr lang="en-US" dirty="0"/>
              <a:t>Need song lyrics?</a:t>
            </a:r>
          </a:p>
          <a:p>
            <a:r>
              <a:rPr lang="en-US" dirty="0"/>
              <a:t>Access the Closed Caption API file called “</a:t>
            </a:r>
            <a:r>
              <a:rPr lang="en-US" dirty="0" err="1"/>
              <a:t>timedtext</a:t>
            </a:r>
            <a:r>
              <a:rPr lang="en-US" dirty="0"/>
              <a:t>.</a:t>
            </a:r>
          </a:p>
          <a:p>
            <a:pPr marL="285750" indent="-285750">
              <a:buFont typeface="Arial" panose="020B0604020202020204" pitchFamily="34" charset="0"/>
              <a:buChar char="•"/>
            </a:pPr>
            <a:endParaRPr lang="en-US" dirty="0"/>
          </a:p>
        </p:txBody>
      </p:sp>
      <p:pic>
        <p:nvPicPr>
          <p:cNvPr id="14" name="Picture 13"/>
          <p:cNvPicPr>
            <a:picLocks noChangeAspect="1"/>
          </p:cNvPicPr>
          <p:nvPr/>
        </p:nvPicPr>
        <p:blipFill>
          <a:blip r:embed="rId2"/>
          <a:stretch>
            <a:fillRect/>
          </a:stretch>
        </p:blipFill>
        <p:spPr>
          <a:xfrm>
            <a:off x="2604798" y="1739044"/>
            <a:ext cx="3369215" cy="2538555"/>
          </a:xfrm>
          <a:prstGeom prst="rect">
            <a:avLst/>
          </a:prstGeom>
          <a:ln>
            <a:solidFill>
              <a:schemeClr val="tx1"/>
            </a:solidFill>
          </a:ln>
        </p:spPr>
      </p:pic>
      <p:pic>
        <p:nvPicPr>
          <p:cNvPr id="15" name="Picture 14"/>
          <p:cNvPicPr>
            <a:picLocks noChangeAspect="1"/>
          </p:cNvPicPr>
          <p:nvPr/>
        </p:nvPicPr>
        <p:blipFill>
          <a:blip r:embed="rId3"/>
          <a:stretch>
            <a:fillRect/>
          </a:stretch>
        </p:blipFill>
        <p:spPr>
          <a:xfrm>
            <a:off x="104268" y="1589242"/>
            <a:ext cx="914479" cy="420660"/>
          </a:xfrm>
          <a:prstGeom prst="rect">
            <a:avLst/>
          </a:prstGeom>
        </p:spPr>
      </p:pic>
      <p:pic>
        <p:nvPicPr>
          <p:cNvPr id="16" name="Picture 15"/>
          <p:cNvPicPr>
            <a:picLocks noChangeAspect="1"/>
          </p:cNvPicPr>
          <p:nvPr/>
        </p:nvPicPr>
        <p:blipFill rotWithShape="1">
          <a:blip r:embed="rId4"/>
          <a:srcRect l="70423" b="62561"/>
          <a:stretch/>
        </p:blipFill>
        <p:spPr>
          <a:xfrm>
            <a:off x="6077831" y="1799572"/>
            <a:ext cx="2989969" cy="1383116"/>
          </a:xfrm>
          <a:prstGeom prst="rect">
            <a:avLst/>
          </a:prstGeom>
          <a:ln>
            <a:solidFill>
              <a:schemeClr val="tx1"/>
            </a:solidFill>
          </a:ln>
        </p:spPr>
      </p:pic>
      <p:sp>
        <p:nvSpPr>
          <p:cNvPr id="17" name="Rectangle 16"/>
          <p:cNvSpPr/>
          <p:nvPr/>
        </p:nvSpPr>
        <p:spPr>
          <a:xfrm>
            <a:off x="0" y="6110754"/>
            <a:ext cx="5776623" cy="261610"/>
          </a:xfrm>
          <a:prstGeom prst="rect">
            <a:avLst/>
          </a:prstGeom>
        </p:spPr>
        <p:txBody>
          <a:bodyPr wrap="square">
            <a:spAutoFit/>
          </a:bodyPr>
          <a:lstStyle/>
          <a:p>
            <a:r>
              <a:rPr lang="en-US" sz="1050" dirty="0"/>
              <a:t>https://www.youtube.com/watch?v=34Na4j8AVgA</a:t>
            </a:r>
          </a:p>
        </p:txBody>
      </p:sp>
      <p:pic>
        <p:nvPicPr>
          <p:cNvPr id="26" name="Picture 25"/>
          <p:cNvPicPr>
            <a:picLocks noChangeAspect="1"/>
          </p:cNvPicPr>
          <p:nvPr/>
        </p:nvPicPr>
        <p:blipFill rotWithShape="1">
          <a:blip r:embed="rId5"/>
          <a:srcRect t="48020" b="44907"/>
          <a:stretch/>
        </p:blipFill>
        <p:spPr>
          <a:xfrm>
            <a:off x="2604798" y="4637113"/>
            <a:ext cx="6343650" cy="601579"/>
          </a:xfrm>
          <a:prstGeom prst="rect">
            <a:avLst/>
          </a:prstGeom>
          <a:ln>
            <a:solidFill>
              <a:schemeClr val="tx1"/>
            </a:solidFill>
          </a:ln>
        </p:spPr>
      </p:pic>
      <p:cxnSp>
        <p:nvCxnSpPr>
          <p:cNvPr id="27" name="Straight Arrow Connector 26"/>
          <p:cNvCxnSpPr>
            <a:endCxn id="26" idx="0"/>
          </p:cNvCxnSpPr>
          <p:nvPr/>
        </p:nvCxnSpPr>
        <p:spPr>
          <a:xfrm flipH="1">
            <a:off x="5776623" y="3031958"/>
            <a:ext cx="1382166" cy="16051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9210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venir Heavy"/>
                <a:cs typeface="Avenir Heavy"/>
              </a:rPr>
              <a:t>Two popular formats.</a:t>
            </a:r>
          </a:p>
        </p:txBody>
      </p:sp>
      <p:sp>
        <p:nvSpPr>
          <p:cNvPr id="2" name="TextBox 1"/>
          <p:cNvSpPr txBox="1"/>
          <p:nvPr/>
        </p:nvSpPr>
        <p:spPr>
          <a:xfrm>
            <a:off x="128337" y="1090864"/>
            <a:ext cx="8871284" cy="3539430"/>
          </a:xfrm>
          <a:prstGeom prst="rect">
            <a:avLst/>
          </a:prstGeom>
          <a:noFill/>
        </p:spPr>
        <p:txBody>
          <a:bodyPr wrap="square" rtlCol="0">
            <a:spAutoFit/>
          </a:bodyPr>
          <a:lstStyle/>
          <a:p>
            <a:r>
              <a:rPr lang="en-US" sz="2400" b="1" dirty="0"/>
              <a:t>XML – Extensible Markup Language</a:t>
            </a:r>
          </a:p>
          <a:p>
            <a:pPr lvl="1"/>
            <a:r>
              <a:rPr lang="en-US" sz="2000" dirty="0"/>
              <a:t>Extensible Markup Language is a markup language that defines a set of rules for encoding documents in a format that is both human-readable and machine-readable.</a:t>
            </a:r>
          </a:p>
          <a:p>
            <a:pPr lvl="1"/>
            <a:r>
              <a:rPr lang="en-US" sz="2000" dirty="0"/>
              <a:t>Ever wonder why Excel files went from </a:t>
            </a:r>
            <a:r>
              <a:rPr lang="en-US" sz="2000" dirty="0" err="1"/>
              <a:t>xls</a:t>
            </a:r>
            <a:r>
              <a:rPr lang="en-US" sz="2000" dirty="0"/>
              <a:t> to </a:t>
            </a:r>
            <a:r>
              <a:rPr lang="en-US" sz="2000" dirty="0" err="1"/>
              <a:t>xlsx</a:t>
            </a:r>
            <a:r>
              <a:rPr lang="en-US" sz="2000" dirty="0"/>
              <a:t>?  The data is stored as XML.</a:t>
            </a:r>
          </a:p>
          <a:p>
            <a:pPr lvl="1"/>
            <a:endParaRPr lang="en-US" sz="1800" dirty="0"/>
          </a:p>
          <a:p>
            <a:r>
              <a:rPr lang="en-US" sz="2400" b="1" dirty="0"/>
              <a:t>JSON- </a:t>
            </a:r>
            <a:r>
              <a:rPr lang="en-US" sz="2400" b="1" dirty="0" err="1"/>
              <a:t>Javascript</a:t>
            </a:r>
            <a:r>
              <a:rPr lang="en-US" sz="2400" b="1" dirty="0"/>
              <a:t> Object Notation</a:t>
            </a:r>
          </a:p>
          <a:p>
            <a:pPr lvl="1"/>
            <a:r>
              <a:rPr lang="en-US" sz="2000" dirty="0"/>
              <a:t>is an open-standard file format that uses human-readable text to transmit data objects consisting of attribute–value pairs and array data types.</a:t>
            </a:r>
            <a:r>
              <a:rPr lang="en-US" sz="1800" dirty="0"/>
              <a:t> </a:t>
            </a:r>
          </a:p>
          <a:p>
            <a:endParaRPr lang="en-US" sz="1800" dirty="0"/>
          </a:p>
        </p:txBody>
      </p:sp>
      <p:grpSp>
        <p:nvGrpSpPr>
          <p:cNvPr id="22" name="Group 21"/>
          <p:cNvGrpSpPr/>
          <p:nvPr/>
        </p:nvGrpSpPr>
        <p:grpSpPr>
          <a:xfrm>
            <a:off x="1464095" y="4392586"/>
            <a:ext cx="5734548" cy="2000251"/>
            <a:chOff x="1160584" y="3879239"/>
            <a:chExt cx="5734548" cy="2000251"/>
          </a:xfrm>
        </p:grpSpPr>
        <p:pic>
          <p:nvPicPr>
            <p:cNvPr id="23" name="Picture 2" descr="Image result for what is an a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584" y="3879239"/>
              <a:ext cx="5715000" cy="2000251"/>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p:cNvSpPr/>
            <p:nvPr/>
          </p:nvSpPr>
          <p:spPr>
            <a:xfrm>
              <a:off x="1376147" y="4183434"/>
              <a:ext cx="1391859" cy="1391859"/>
            </a:xfrm>
            <a:prstGeom prst="ellipse">
              <a:avLst/>
            </a:prstGeom>
            <a:solidFill>
              <a:srgbClr val="24AB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302256" y="4694697"/>
              <a:ext cx="1697901" cy="369332"/>
            </a:xfrm>
            <a:prstGeom prst="rect">
              <a:avLst/>
            </a:prstGeom>
            <a:noFill/>
          </p:spPr>
          <p:txBody>
            <a:bodyPr wrap="none" rtlCol="0">
              <a:spAutoFit/>
            </a:bodyPr>
            <a:lstStyle/>
            <a:p>
              <a:r>
                <a:rPr lang="en-US" dirty="0">
                  <a:solidFill>
                    <a:schemeClr val="bg1"/>
                  </a:solidFill>
                </a:rPr>
                <a:t>Ask a question</a:t>
              </a:r>
            </a:p>
          </p:txBody>
        </p:sp>
        <p:sp>
          <p:nvSpPr>
            <p:cNvPr id="28" name="Oval 27"/>
            <p:cNvSpPr/>
            <p:nvPr/>
          </p:nvSpPr>
          <p:spPr>
            <a:xfrm>
              <a:off x="5196407" y="4183433"/>
              <a:ext cx="1391859" cy="1391859"/>
            </a:xfrm>
            <a:prstGeom prst="ellipse">
              <a:avLst/>
            </a:prstGeom>
            <a:solidFill>
              <a:srgbClr val="807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123012" y="4492446"/>
              <a:ext cx="1772120" cy="523220"/>
            </a:xfrm>
            <a:prstGeom prst="rect">
              <a:avLst/>
            </a:prstGeom>
            <a:noFill/>
          </p:spPr>
          <p:txBody>
            <a:bodyPr wrap="square" rtlCol="0">
              <a:spAutoFit/>
            </a:bodyPr>
            <a:lstStyle/>
            <a:p>
              <a:pPr algn="ctr"/>
              <a:r>
                <a:rPr lang="en-US" dirty="0" err="1">
                  <a:solidFill>
                    <a:schemeClr val="bg1"/>
                  </a:solidFill>
                </a:rPr>
                <a:t>Respone</a:t>
              </a:r>
              <a:r>
                <a:rPr lang="en-US" dirty="0">
                  <a:solidFill>
                    <a:schemeClr val="bg1"/>
                  </a:solidFill>
                </a:rPr>
                <a:t> in XML or JSON</a:t>
              </a:r>
            </a:p>
          </p:txBody>
        </p:sp>
      </p:grpSp>
    </p:spTree>
    <p:extLst>
      <p:ext uri="{BB962C8B-B14F-4D97-AF65-F5344CB8AC3E}">
        <p14:creationId xmlns:p14="http://schemas.microsoft.com/office/powerpoint/2010/main" val="19838497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venir Heavy"/>
                <a:cs typeface="Avenir Heavy"/>
              </a:rPr>
              <a:t>Comparing the two formats</a:t>
            </a:r>
          </a:p>
        </p:txBody>
      </p:sp>
      <p:sp>
        <p:nvSpPr>
          <p:cNvPr id="10" name="Rectangle 9"/>
          <p:cNvSpPr/>
          <p:nvPr/>
        </p:nvSpPr>
        <p:spPr>
          <a:xfrm>
            <a:off x="4967654" y="5784318"/>
            <a:ext cx="4176346" cy="430887"/>
          </a:xfrm>
          <a:prstGeom prst="rect">
            <a:avLst/>
          </a:prstGeom>
        </p:spPr>
        <p:txBody>
          <a:bodyPr wrap="square">
            <a:spAutoFit/>
          </a:bodyPr>
          <a:lstStyle/>
          <a:p>
            <a:r>
              <a:rPr lang="en-US" sz="1100" dirty="0"/>
              <a:t>http://maps.googleapis.com/maps/api/geocode/</a:t>
            </a:r>
            <a:r>
              <a:rPr lang="en-US" sz="1100" b="1" dirty="0"/>
              <a:t>json</a:t>
            </a:r>
            <a:r>
              <a:rPr lang="en-US" sz="1100" dirty="0"/>
              <a:t>?address=boston&amp;sensor=false</a:t>
            </a:r>
          </a:p>
        </p:txBody>
      </p:sp>
      <p:sp>
        <p:nvSpPr>
          <p:cNvPr id="11" name="Rectangle 10"/>
          <p:cNvSpPr/>
          <p:nvPr/>
        </p:nvSpPr>
        <p:spPr>
          <a:xfrm>
            <a:off x="381000" y="4987390"/>
            <a:ext cx="3795346" cy="430887"/>
          </a:xfrm>
          <a:prstGeom prst="rect">
            <a:avLst/>
          </a:prstGeom>
        </p:spPr>
        <p:txBody>
          <a:bodyPr wrap="square">
            <a:spAutoFit/>
          </a:bodyPr>
          <a:lstStyle/>
          <a:p>
            <a:r>
              <a:rPr lang="en-US" sz="1100" dirty="0"/>
              <a:t>http://maps.googleapis.com/maps/api/geocode/</a:t>
            </a:r>
            <a:r>
              <a:rPr lang="en-US" sz="1100" b="1" dirty="0"/>
              <a:t>xml</a:t>
            </a:r>
            <a:r>
              <a:rPr lang="en-US" sz="1100" dirty="0"/>
              <a:t>?address=boston&amp;sensor=false</a:t>
            </a:r>
          </a:p>
        </p:txBody>
      </p:sp>
      <p:pic>
        <p:nvPicPr>
          <p:cNvPr id="12" name="Picture 11"/>
          <p:cNvPicPr>
            <a:picLocks noChangeAspect="1"/>
          </p:cNvPicPr>
          <p:nvPr/>
        </p:nvPicPr>
        <p:blipFill>
          <a:blip r:embed="rId2"/>
          <a:stretch>
            <a:fillRect/>
          </a:stretch>
        </p:blipFill>
        <p:spPr>
          <a:xfrm>
            <a:off x="381000" y="1439007"/>
            <a:ext cx="3956172" cy="3195665"/>
          </a:xfrm>
          <a:prstGeom prst="rect">
            <a:avLst/>
          </a:prstGeom>
        </p:spPr>
      </p:pic>
      <p:pic>
        <p:nvPicPr>
          <p:cNvPr id="13" name="Picture 12"/>
          <p:cNvPicPr>
            <a:picLocks noChangeAspect="1"/>
          </p:cNvPicPr>
          <p:nvPr/>
        </p:nvPicPr>
        <p:blipFill>
          <a:blip r:embed="rId3"/>
          <a:stretch>
            <a:fillRect/>
          </a:stretch>
        </p:blipFill>
        <p:spPr>
          <a:xfrm>
            <a:off x="4893652" y="1216612"/>
            <a:ext cx="3332582" cy="4336073"/>
          </a:xfrm>
          <a:prstGeom prst="rect">
            <a:avLst/>
          </a:prstGeom>
        </p:spPr>
      </p:pic>
      <p:cxnSp>
        <p:nvCxnSpPr>
          <p:cNvPr id="14" name="Straight Arrow Connector 13"/>
          <p:cNvCxnSpPr/>
          <p:nvPr/>
        </p:nvCxnSpPr>
        <p:spPr>
          <a:xfrm flipV="1">
            <a:off x="1863969" y="1943100"/>
            <a:ext cx="3692769" cy="237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5925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251020" y="102129"/>
            <a:ext cx="8651785" cy="447263"/>
          </a:xfrm>
        </p:spPr>
        <p:txBody>
          <a:bodyPr>
            <a:noAutofit/>
          </a:bodyPr>
          <a:lstStyle/>
          <a:p>
            <a:pPr algn="l"/>
            <a:r>
              <a:rPr lang="en-US" sz="2000" b="1" dirty="0">
                <a:solidFill>
                  <a:srgbClr val="13705B"/>
                </a:solidFill>
                <a:latin typeface="Avenir Heavy"/>
                <a:cs typeface="Avenir Heavy"/>
              </a:rPr>
              <a:t>Types of API requests</a:t>
            </a:r>
          </a:p>
        </p:txBody>
      </p:sp>
      <p:sp>
        <p:nvSpPr>
          <p:cNvPr id="3" name="Rectangle 2"/>
          <p:cNvSpPr/>
          <p:nvPr/>
        </p:nvSpPr>
        <p:spPr>
          <a:xfrm>
            <a:off x="304799" y="1375174"/>
            <a:ext cx="8037095" cy="3785652"/>
          </a:xfrm>
          <a:prstGeom prst="rect">
            <a:avLst/>
          </a:prstGeom>
        </p:spPr>
        <p:txBody>
          <a:bodyPr wrap="square">
            <a:spAutoFit/>
          </a:bodyPr>
          <a:lstStyle/>
          <a:p>
            <a:r>
              <a:rPr lang="en-US" sz="2000" b="1" dirty="0"/>
              <a:t>HTTP GET  </a:t>
            </a:r>
            <a:r>
              <a:rPr lang="en-US" sz="2000" dirty="0"/>
              <a:t>- Use GET requests to retrieve resource representation/information only e.g. your browsers GETs google map information</a:t>
            </a:r>
          </a:p>
          <a:p>
            <a:endParaRPr lang="en-US" sz="2000" dirty="0"/>
          </a:p>
          <a:p>
            <a:r>
              <a:rPr lang="en-US" sz="2000" b="1" dirty="0"/>
              <a:t>HTTP POST/PUT </a:t>
            </a:r>
            <a:r>
              <a:rPr lang="en-US" sz="2000" dirty="0"/>
              <a:t>- Use POST APIs to create new subordinate resources e.g. you post a file to </a:t>
            </a:r>
            <a:r>
              <a:rPr lang="en-US" sz="2000" dirty="0" err="1"/>
              <a:t>kaggle</a:t>
            </a:r>
            <a:r>
              <a:rPr lang="en-US" sz="2000" dirty="0"/>
              <a:t>, it is scored and the response is a change in your ranking</a:t>
            </a:r>
          </a:p>
          <a:p>
            <a:endParaRPr lang="en-US" sz="2000" dirty="0"/>
          </a:p>
          <a:p>
            <a:r>
              <a:rPr lang="en-US" sz="2000" b="1" dirty="0"/>
              <a:t>HTTP DELETE </a:t>
            </a:r>
            <a:r>
              <a:rPr lang="en-US" sz="2000" dirty="0"/>
              <a:t>- DELETE APIs are used to delete resources</a:t>
            </a:r>
          </a:p>
          <a:p>
            <a:endParaRPr lang="en-US" sz="2000" dirty="0"/>
          </a:p>
          <a:p>
            <a:r>
              <a:rPr lang="en-US" sz="2000" b="1" dirty="0"/>
              <a:t>HTTP PATCH </a:t>
            </a:r>
            <a:r>
              <a:rPr lang="en-US" sz="2000" dirty="0"/>
              <a:t>– PATCH requests are to make partial update on a resource e.g. updating an existing customer record</a:t>
            </a:r>
          </a:p>
        </p:txBody>
      </p:sp>
      <p:sp>
        <p:nvSpPr>
          <p:cNvPr id="4" name="TextBox 3"/>
          <p:cNvSpPr txBox="1"/>
          <p:nvPr/>
        </p:nvSpPr>
        <p:spPr>
          <a:xfrm>
            <a:off x="144380" y="5839325"/>
            <a:ext cx="8823158" cy="646331"/>
          </a:xfrm>
          <a:prstGeom prst="rect">
            <a:avLst/>
          </a:prstGeom>
          <a:solidFill>
            <a:schemeClr val="accent6"/>
          </a:solidFill>
        </p:spPr>
        <p:txBody>
          <a:bodyPr wrap="square" rtlCol="0">
            <a:spAutoFit/>
          </a:bodyPr>
          <a:lstStyle/>
          <a:p>
            <a:r>
              <a:rPr lang="en-US" sz="1800" dirty="0">
                <a:solidFill>
                  <a:schemeClr val="bg1"/>
                </a:solidFill>
              </a:rPr>
              <a:t>Generally, a response in the 200s, is a success and anything in the 400s </a:t>
            </a:r>
            <a:r>
              <a:rPr lang="en-US" sz="1800">
                <a:solidFill>
                  <a:schemeClr val="bg1"/>
                </a:solidFill>
              </a:rPr>
              <a:t>is considered </a:t>
            </a:r>
            <a:r>
              <a:rPr lang="en-US" sz="1800" dirty="0">
                <a:solidFill>
                  <a:schemeClr val="bg1"/>
                </a:solidFill>
              </a:rPr>
              <a:t>a failure for various reasons.</a:t>
            </a:r>
          </a:p>
        </p:txBody>
      </p:sp>
    </p:spTree>
    <p:extLst>
      <p:ext uri="{BB962C8B-B14F-4D97-AF65-F5344CB8AC3E}">
        <p14:creationId xmlns:p14="http://schemas.microsoft.com/office/powerpoint/2010/main" val="22778843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632D78A-10B3-4DCD-84B7-9E85168884D1}" type="slidenum">
              <a:rPr lang="en-US" smtClean="0"/>
              <a:pPr/>
              <a:t>94</a:t>
            </a:fld>
            <a:endParaRPr lang="en-US"/>
          </a:p>
        </p:txBody>
      </p:sp>
      <p:sp>
        <p:nvSpPr>
          <p:cNvPr id="3" name="Text Placeholder 2"/>
          <p:cNvSpPr>
            <a:spLocks noGrp="1"/>
          </p:cNvSpPr>
          <p:nvPr>
            <p:ph type="body" sz="quarter" idx="12"/>
          </p:nvPr>
        </p:nvSpPr>
        <p:spPr/>
        <p:txBody>
          <a:bodyPr/>
          <a:lstStyle/>
          <a:p>
            <a:pPr marL="0" indent="0">
              <a:buNone/>
            </a:pPr>
            <a:r>
              <a:rPr lang="en-US" dirty="0"/>
              <a:t>Request Helpers:</a:t>
            </a:r>
            <a:endParaRPr lang="en-US" dirty="0">
              <a:hlinkClick r:id="" action="ppaction://noaction"/>
            </a:endParaRPr>
          </a:p>
          <a:p>
            <a:pPr marL="0" indent="0">
              <a:buNone/>
            </a:pPr>
            <a:r>
              <a:rPr lang="en-US" dirty="0">
                <a:hlinkClick r:id="" action="ppaction://noaction"/>
              </a:rPr>
              <a:t>www.Hurl.it</a:t>
            </a:r>
            <a:endParaRPr lang="en-US" dirty="0"/>
          </a:p>
          <a:p>
            <a:pPr marL="0" indent="0">
              <a:buNone/>
            </a:pPr>
            <a:r>
              <a:rPr lang="en-US" dirty="0" err="1"/>
              <a:t>PostMan</a:t>
            </a:r>
            <a:r>
              <a:rPr lang="en-US" dirty="0"/>
              <a:t> Chrome Add-in or software</a:t>
            </a:r>
          </a:p>
          <a:p>
            <a:pPr marL="0" indent="0">
              <a:buNone/>
            </a:pPr>
            <a:endParaRPr lang="en-US" dirty="0"/>
          </a:p>
          <a:p>
            <a:pPr marL="0" indent="0">
              <a:buNone/>
            </a:pPr>
            <a:r>
              <a:rPr lang="en-US" dirty="0"/>
              <a:t>Simple API interactions</a:t>
            </a:r>
          </a:p>
          <a:p>
            <a:r>
              <a:rPr lang="en-US" dirty="0">
                <a:hlinkClick r:id="rId2"/>
              </a:rPr>
              <a:t>https://newsapi.org/</a:t>
            </a:r>
            <a:endParaRPr lang="en-US" dirty="0"/>
          </a:p>
          <a:p>
            <a:r>
              <a:rPr lang="en-US" dirty="0">
                <a:hlinkClick r:id="rId3"/>
              </a:rPr>
              <a:t>https://pipl.com/dev/demo</a:t>
            </a:r>
            <a:endParaRPr lang="en-US" dirty="0"/>
          </a:p>
          <a:p>
            <a:r>
              <a:rPr lang="en-US" dirty="0">
                <a:hlinkClick r:id="rId4"/>
              </a:rPr>
              <a:t>http://maps.googleapis.com/maps/api/staticmap?center=Boston+MA&amp;zoom=10&amp;size=640x640</a:t>
            </a:r>
            <a:endParaRPr lang="en-US" dirty="0"/>
          </a:p>
          <a:p>
            <a:endParaRPr lang="en-US" dirty="0"/>
          </a:p>
        </p:txBody>
      </p:sp>
      <p:sp>
        <p:nvSpPr>
          <p:cNvPr id="4" name="Date Placeholder 3"/>
          <p:cNvSpPr>
            <a:spLocks noGrp="1"/>
          </p:cNvSpPr>
          <p:nvPr>
            <p:ph type="dt" sz="half" idx="13"/>
          </p:nvPr>
        </p:nvSpPr>
        <p:spPr/>
        <p:txBody>
          <a:bodyPr/>
          <a:lstStyle/>
          <a:p>
            <a:fld id="{0D5B9A0F-CCD0-4348-8112-2A1A806F4019}" type="datetime1">
              <a:rPr lang="en-US" smtClean="0"/>
              <a:t>7/16/2018</a:t>
            </a:fld>
            <a:endParaRPr lang="en-US" dirty="0"/>
          </a:p>
        </p:txBody>
      </p:sp>
      <p:sp>
        <p:nvSpPr>
          <p:cNvPr id="5" name="Title 4"/>
          <p:cNvSpPr>
            <a:spLocks noGrp="1"/>
          </p:cNvSpPr>
          <p:nvPr>
            <p:ph type="title"/>
          </p:nvPr>
        </p:nvSpPr>
        <p:spPr/>
        <p:txBody>
          <a:bodyPr/>
          <a:lstStyle/>
          <a:p>
            <a:r>
              <a:rPr lang="en-US" dirty="0"/>
              <a:t>Let’s try an API</a:t>
            </a:r>
          </a:p>
        </p:txBody>
      </p:sp>
    </p:spTree>
    <p:extLst>
      <p:ext uri="{BB962C8B-B14F-4D97-AF65-F5344CB8AC3E}">
        <p14:creationId xmlns:p14="http://schemas.microsoft.com/office/powerpoint/2010/main" val="15734182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13705B"/>
                </a:solidFill>
                <a:latin typeface="Avenir Heavy"/>
                <a:cs typeface="Avenir Heavy"/>
              </a:rPr>
              <a:t>Files to Open</a:t>
            </a:r>
            <a:endParaRPr lang="en-US" sz="3600" dirty="0"/>
          </a:p>
        </p:txBody>
      </p:sp>
      <p:sp>
        <p:nvSpPr>
          <p:cNvPr id="3" name="TextBox 2"/>
          <p:cNvSpPr txBox="1"/>
          <p:nvPr/>
        </p:nvSpPr>
        <p:spPr>
          <a:xfrm>
            <a:off x="577517" y="1620253"/>
            <a:ext cx="7702430" cy="2825389"/>
          </a:xfrm>
          <a:prstGeom prst="rect">
            <a:avLst/>
          </a:prstGeom>
          <a:noFill/>
        </p:spPr>
        <p:txBody>
          <a:bodyPr wrap="none" rtlCol="0">
            <a:spAutoFit/>
          </a:bodyPr>
          <a:lstStyle/>
          <a:p>
            <a:pPr lvl="0" defTabSz="457200">
              <a:spcBef>
                <a:spcPct val="20000"/>
              </a:spcBef>
            </a:pPr>
            <a:r>
              <a:rPr lang="en-US" sz="2400" u="sng" kern="1200" dirty="0">
                <a:solidFill>
                  <a:srgbClr val="043170">
                    <a:alpha val="99000"/>
                  </a:srgbClr>
                </a:solidFill>
                <a:latin typeface="Arial" panose="020B0604020202020204" pitchFamily="34" charset="0"/>
                <a:ea typeface="+mn-ea"/>
                <a:cs typeface="Arial" panose="020B0604020202020204" pitchFamily="34" charset="0"/>
              </a:rPr>
              <a:t>XML Example</a:t>
            </a:r>
            <a:endParaRPr lang="en-US" sz="2400" u="sng" kern="1200" dirty="0">
              <a:solidFill>
                <a:srgbClr val="043170">
                  <a:alpha val="99000"/>
                </a:srgbClr>
              </a:solidFill>
              <a:latin typeface="Arial" panose="020B0604020202020204" pitchFamily="34" charset="0"/>
              <a:ea typeface="+mn-ea"/>
              <a:cs typeface="Arial" panose="020B0604020202020204" pitchFamily="34" charset="0"/>
              <a:hlinkClick r:id="rId2"/>
            </a:endParaRPr>
          </a:p>
          <a:p>
            <a:pPr lvl="0" defTabSz="457200">
              <a:spcBef>
                <a:spcPct val="20000"/>
              </a:spcBef>
            </a:pPr>
            <a:r>
              <a:rPr lang="en-US" sz="1600" kern="1200" dirty="0">
                <a:solidFill>
                  <a:srgbClr val="043170">
                    <a:alpha val="99000"/>
                  </a:srgbClr>
                </a:solidFill>
                <a:latin typeface="Arial" panose="020B0604020202020204" pitchFamily="34" charset="0"/>
                <a:ea typeface="+mn-ea"/>
                <a:cs typeface="Arial" panose="020B0604020202020204" pitchFamily="34" charset="0"/>
                <a:hlinkClick r:id="rId2"/>
              </a:rPr>
              <a:t>https://github.com/kwartler/ODSC/blob/master/p2_Get_Text/GetXML.R</a:t>
            </a:r>
            <a:endParaRPr lang="en-US" sz="1600" kern="1200" dirty="0">
              <a:solidFill>
                <a:srgbClr val="043170">
                  <a:alpha val="99000"/>
                </a:srgbClr>
              </a:solidFill>
              <a:latin typeface="Arial" panose="020B0604020202020204" pitchFamily="34" charset="0"/>
              <a:ea typeface="+mn-ea"/>
              <a:cs typeface="Arial" panose="020B0604020202020204" pitchFamily="34" charset="0"/>
            </a:endParaRPr>
          </a:p>
          <a:p>
            <a:pPr marL="342900" lvl="0" indent="-342900" defTabSz="457200">
              <a:spcBef>
                <a:spcPct val="20000"/>
              </a:spcBef>
              <a:buFont typeface="Arial"/>
              <a:buChar char="•"/>
            </a:pPr>
            <a:r>
              <a:rPr lang="en-US" sz="2400" kern="1200" dirty="0" err="1">
                <a:solidFill>
                  <a:srgbClr val="043170">
                    <a:alpha val="99000"/>
                  </a:srgbClr>
                </a:solidFill>
                <a:latin typeface="Arial" panose="020B0604020202020204" pitchFamily="34" charset="0"/>
                <a:ea typeface="+mn-ea"/>
                <a:cs typeface="Arial" panose="020B0604020202020204" pitchFamily="34" charset="0"/>
              </a:rPr>
              <a:t>GetXML.R</a:t>
            </a:r>
            <a:endParaRPr lang="en-US" sz="2400" kern="1200" dirty="0">
              <a:solidFill>
                <a:srgbClr val="043170">
                  <a:alpha val="99000"/>
                </a:srgbClr>
              </a:solidFill>
              <a:latin typeface="Arial" panose="020B0604020202020204" pitchFamily="34" charset="0"/>
              <a:ea typeface="+mn-ea"/>
              <a:cs typeface="Arial" panose="020B0604020202020204" pitchFamily="34" charset="0"/>
            </a:endParaRPr>
          </a:p>
          <a:p>
            <a:pPr marL="342900" lvl="0" indent="-342900" defTabSz="457200">
              <a:spcBef>
                <a:spcPct val="20000"/>
              </a:spcBef>
              <a:buFont typeface="Arial"/>
              <a:buChar char="•"/>
            </a:pPr>
            <a:endParaRPr lang="en-US" sz="2400" kern="1200" dirty="0">
              <a:solidFill>
                <a:srgbClr val="043170">
                  <a:alpha val="99000"/>
                </a:srgbClr>
              </a:solidFill>
              <a:latin typeface="Arial" panose="020B0604020202020204" pitchFamily="34" charset="0"/>
              <a:ea typeface="+mn-ea"/>
              <a:cs typeface="Arial" panose="020B0604020202020204" pitchFamily="34" charset="0"/>
            </a:endParaRPr>
          </a:p>
          <a:p>
            <a:pPr lvl="0" defTabSz="457200">
              <a:spcBef>
                <a:spcPct val="20000"/>
              </a:spcBef>
            </a:pPr>
            <a:r>
              <a:rPr lang="en-US" sz="2400" u="sng" kern="1200" dirty="0">
                <a:solidFill>
                  <a:srgbClr val="043170">
                    <a:alpha val="99000"/>
                  </a:srgbClr>
                </a:solidFill>
                <a:latin typeface="Arial" panose="020B0604020202020204" pitchFamily="34" charset="0"/>
                <a:ea typeface="+mn-ea"/>
                <a:cs typeface="Arial" panose="020B0604020202020204" pitchFamily="34" charset="0"/>
              </a:rPr>
              <a:t>JSON Example</a:t>
            </a:r>
          </a:p>
          <a:p>
            <a:pPr lvl="0" defTabSz="457200">
              <a:spcBef>
                <a:spcPct val="20000"/>
              </a:spcBef>
            </a:pPr>
            <a:r>
              <a:rPr lang="en-US" sz="1600" kern="1200" dirty="0">
                <a:solidFill>
                  <a:srgbClr val="043170">
                    <a:alpha val="99000"/>
                  </a:srgbClr>
                </a:solidFill>
                <a:latin typeface="Arial" panose="020B0604020202020204" pitchFamily="34" charset="0"/>
                <a:ea typeface="+mn-ea"/>
                <a:cs typeface="Arial" panose="020B0604020202020204" pitchFamily="34" charset="0"/>
                <a:hlinkClick r:id="rId3"/>
              </a:rPr>
              <a:t>https://github.com/kwartler/ODSC/blob/master/p2_Get_Text/instruction_newsAPI.R</a:t>
            </a:r>
            <a:endParaRPr lang="en-US" sz="1600" kern="1200" dirty="0">
              <a:solidFill>
                <a:srgbClr val="043170">
                  <a:alpha val="99000"/>
                </a:srgbClr>
              </a:solidFill>
              <a:latin typeface="Arial" panose="020B0604020202020204" pitchFamily="34" charset="0"/>
              <a:ea typeface="+mn-ea"/>
              <a:cs typeface="Arial" panose="020B0604020202020204" pitchFamily="34" charset="0"/>
            </a:endParaRPr>
          </a:p>
          <a:p>
            <a:pPr marL="342900" lvl="0" indent="-342900" defTabSz="457200">
              <a:spcBef>
                <a:spcPct val="20000"/>
              </a:spcBef>
              <a:buFont typeface="Arial"/>
              <a:buChar char="•"/>
            </a:pPr>
            <a:r>
              <a:rPr lang="en-US" sz="2400" kern="1200" dirty="0" err="1">
                <a:solidFill>
                  <a:srgbClr val="043170">
                    <a:alpha val="99000"/>
                  </a:srgbClr>
                </a:solidFill>
                <a:latin typeface="Arial" panose="020B0604020202020204" pitchFamily="34" charset="0"/>
                <a:ea typeface="+mn-ea"/>
                <a:cs typeface="Arial" panose="020B0604020202020204" pitchFamily="34" charset="0"/>
              </a:rPr>
              <a:t>instruction_newsAPI.R</a:t>
            </a:r>
            <a:endParaRPr lang="en-US" sz="2400" kern="1200" dirty="0">
              <a:solidFill>
                <a:srgbClr val="043170">
                  <a:alpha val="99000"/>
                </a:srgbClr>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084869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Agenda</a:t>
            </a:r>
          </a:p>
        </p:txBody>
      </p:sp>
      <p:sp>
        <p:nvSpPr>
          <p:cNvPr id="17" name="TextBox 16"/>
          <p:cNvSpPr txBox="1"/>
          <p:nvPr/>
        </p:nvSpPr>
        <p:spPr>
          <a:xfrm>
            <a:off x="396240" y="5318760"/>
            <a:ext cx="7720703" cy="1200329"/>
          </a:xfrm>
          <a:prstGeom prst="rect">
            <a:avLst/>
          </a:prstGeom>
          <a:noFill/>
        </p:spPr>
        <p:txBody>
          <a:bodyPr wrap="none" rtlCol="0">
            <a:spAutoFit/>
          </a:bodyPr>
          <a:lstStyle/>
          <a:p>
            <a:r>
              <a:rPr lang="en-US" sz="1800" b="1" u="sng"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Goals:</a:t>
            </a:r>
          </a:p>
          <a:p>
            <a:pPr marL="122238" indent="-122238">
              <a:buFont typeface="Arial" panose="020B0604020202020204" pitchFamily="34" charset="0"/>
              <a:buChar char="•"/>
            </a:pPr>
            <a:r>
              <a:rPr lang="en-US" sz="18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Learn the basics of text mining</a:t>
            </a:r>
          </a:p>
          <a:p>
            <a:pPr marL="122238" indent="-122238">
              <a:buFont typeface="Arial" panose="020B0604020202020204" pitchFamily="34" charset="0"/>
              <a:buChar char="•"/>
            </a:pPr>
            <a:r>
              <a:rPr lang="en-US" sz="18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Apply methods to real data </a:t>
            </a:r>
          </a:p>
          <a:p>
            <a:pPr marL="122238" indent="-122238">
              <a:buFont typeface="Arial" panose="020B0604020202020204" pitchFamily="34" charset="0"/>
              <a:buChar char="•"/>
            </a:pPr>
            <a:r>
              <a:rPr lang="en-US" sz="18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Follow a business workflow for stakeholders needing text mining insights</a:t>
            </a:r>
          </a:p>
        </p:txBody>
      </p:sp>
      <p:grpSp>
        <p:nvGrpSpPr>
          <p:cNvPr id="3" name="Group 2"/>
          <p:cNvGrpSpPr/>
          <p:nvPr/>
        </p:nvGrpSpPr>
        <p:grpSpPr>
          <a:xfrm>
            <a:off x="-6635" y="2926080"/>
            <a:ext cx="9013475" cy="1059180"/>
            <a:chOff x="-6635" y="2926080"/>
            <a:chExt cx="9013475" cy="1059180"/>
          </a:xfrm>
        </p:grpSpPr>
        <p:cxnSp>
          <p:nvCxnSpPr>
            <p:cNvPr id="4" name="Straight Connector 3"/>
            <p:cNvCxnSpPr/>
            <p:nvPr/>
          </p:nvCxnSpPr>
          <p:spPr>
            <a:xfrm>
              <a:off x="274320" y="2926080"/>
              <a:ext cx="859536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166360" y="3985260"/>
              <a:ext cx="384048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a:off x="-6635" y="3086100"/>
              <a:ext cx="8993764" cy="738664"/>
              <a:chOff x="-30480" y="3086100"/>
              <a:chExt cx="8993764" cy="738664"/>
            </a:xfrm>
          </p:grpSpPr>
          <p:sp>
            <p:nvSpPr>
              <p:cNvPr id="5" name="TextBox 4"/>
              <p:cNvSpPr txBox="1"/>
              <p:nvPr/>
            </p:nvSpPr>
            <p:spPr>
              <a:xfrm>
                <a:off x="-30480" y="3086100"/>
                <a:ext cx="1407758" cy="523220"/>
              </a:xfrm>
              <a:prstGeom prst="rect">
                <a:avLst/>
              </a:prstGeom>
              <a:noFill/>
            </p:spPr>
            <p:txBody>
              <a:bodyPr wrap="none" rtlCol="0">
                <a:spAutoFit/>
              </a:bodyPr>
              <a:lstStyle/>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9-10:45</a:t>
                </a:r>
              </a:p>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Intro to TM w/R</a:t>
                </a:r>
              </a:p>
            </p:txBody>
          </p:sp>
          <p:sp>
            <p:nvSpPr>
              <p:cNvPr id="6" name="TextBox 5"/>
              <p:cNvSpPr txBox="1"/>
              <p:nvPr/>
            </p:nvSpPr>
            <p:spPr>
              <a:xfrm>
                <a:off x="1526402" y="3086100"/>
                <a:ext cx="889987" cy="523220"/>
              </a:xfrm>
              <a:prstGeom prst="rect">
                <a:avLst/>
              </a:prstGeom>
              <a:noFill/>
            </p:spPr>
            <p:txBody>
              <a:bodyPr wrap="none" rtlCol="0">
                <a:spAutoFit/>
              </a:bodyPr>
              <a:lstStyle/>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10:45-11</a:t>
                </a:r>
              </a:p>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Break</a:t>
                </a:r>
              </a:p>
            </p:txBody>
          </p:sp>
          <p:sp>
            <p:nvSpPr>
              <p:cNvPr id="7" name="TextBox 6"/>
              <p:cNvSpPr txBox="1"/>
              <p:nvPr/>
            </p:nvSpPr>
            <p:spPr>
              <a:xfrm>
                <a:off x="2620017" y="3086100"/>
                <a:ext cx="1168910" cy="523220"/>
              </a:xfrm>
              <a:prstGeom prst="rect">
                <a:avLst/>
              </a:prstGeom>
              <a:noFill/>
            </p:spPr>
            <p:txBody>
              <a:bodyPr wrap="none" rtlCol="0">
                <a:spAutoFit/>
              </a:bodyPr>
              <a:lstStyle/>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11 – 11:45</a:t>
                </a:r>
              </a:p>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Gather Text</a:t>
                </a:r>
              </a:p>
            </p:txBody>
          </p:sp>
          <p:sp>
            <p:nvSpPr>
              <p:cNvPr id="8" name="TextBox 7"/>
              <p:cNvSpPr txBox="1"/>
              <p:nvPr/>
            </p:nvSpPr>
            <p:spPr>
              <a:xfrm>
                <a:off x="3997363" y="3086100"/>
                <a:ext cx="1019831" cy="523220"/>
              </a:xfrm>
              <a:prstGeom prst="rect">
                <a:avLst/>
              </a:prstGeom>
              <a:noFill/>
            </p:spPr>
            <p:txBody>
              <a:bodyPr wrap="none" rtlCol="0">
                <a:spAutoFit/>
              </a:bodyPr>
              <a:lstStyle/>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11:45 – 12</a:t>
                </a:r>
              </a:p>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Break</a:t>
                </a:r>
              </a:p>
            </p:txBody>
          </p:sp>
          <p:sp>
            <p:nvSpPr>
              <p:cNvPr id="9" name="TextBox 8"/>
              <p:cNvSpPr txBox="1"/>
              <p:nvPr/>
            </p:nvSpPr>
            <p:spPr>
              <a:xfrm>
                <a:off x="5086972" y="3086100"/>
                <a:ext cx="1537601" cy="738664"/>
              </a:xfrm>
              <a:prstGeom prst="rect">
                <a:avLst/>
              </a:prstGeom>
              <a:noFill/>
            </p:spPr>
            <p:txBody>
              <a:bodyPr wrap="none" rtlCol="0">
                <a:spAutoFit/>
              </a:bodyPr>
              <a:lstStyle/>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12-12:40</a:t>
                </a:r>
              </a:p>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HTML Widgets</a:t>
                </a:r>
              </a:p>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&amp; </a:t>
                </a:r>
                <a:r>
                  <a:rPr lang="en-US" dirty="0" err="1">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Flexdashboard</a:t>
                </a:r>
                <a:endPar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10" name="TextBox 9"/>
              <p:cNvSpPr txBox="1"/>
              <p:nvPr/>
            </p:nvSpPr>
            <p:spPr>
              <a:xfrm>
                <a:off x="6565308" y="3086100"/>
                <a:ext cx="1138453" cy="738664"/>
              </a:xfrm>
              <a:prstGeom prst="rect">
                <a:avLst/>
              </a:prstGeom>
              <a:noFill/>
            </p:spPr>
            <p:txBody>
              <a:bodyPr wrap="none" rtlCol="0">
                <a:spAutoFit/>
              </a:bodyPr>
              <a:lstStyle/>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12:40-12:50</a:t>
                </a:r>
              </a:p>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Optional</a:t>
                </a:r>
              </a:p>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Break</a:t>
                </a:r>
              </a:p>
            </p:txBody>
          </p:sp>
          <p:cxnSp>
            <p:nvCxnSpPr>
              <p:cNvPr id="12" name="Straight Connector 11"/>
              <p:cNvCxnSpPr/>
              <p:nvPr/>
            </p:nvCxnSpPr>
            <p:spPr>
              <a:xfrm>
                <a:off x="1389724" y="3086100"/>
                <a:ext cx="0" cy="640080"/>
              </a:xfrm>
              <a:prstGeom prst="line">
                <a:avLst/>
              </a:prstGeom>
              <a:ln>
                <a:solidFill>
                  <a:srgbClr val="4F81BD"/>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553069" y="3086100"/>
                <a:ext cx="0" cy="640080"/>
              </a:xfrm>
              <a:prstGeom prst="line">
                <a:avLst/>
              </a:prstGeom>
              <a:ln>
                <a:solidFill>
                  <a:srgbClr val="4F81BD"/>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855876" y="3086100"/>
                <a:ext cx="0" cy="640080"/>
              </a:xfrm>
              <a:prstGeom prst="line">
                <a:avLst/>
              </a:prstGeom>
              <a:ln>
                <a:solidFill>
                  <a:srgbClr val="4F81BD"/>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158683" y="3086100"/>
                <a:ext cx="0" cy="640080"/>
              </a:xfrm>
              <a:prstGeom prst="line">
                <a:avLst/>
              </a:prstGeom>
              <a:ln>
                <a:solidFill>
                  <a:srgbClr val="4F81BD"/>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6552861" y="3086100"/>
                <a:ext cx="0" cy="64008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892157" y="3086100"/>
                <a:ext cx="1071127" cy="523220"/>
              </a:xfrm>
              <a:prstGeom prst="rect">
                <a:avLst/>
              </a:prstGeom>
              <a:noFill/>
            </p:spPr>
            <p:txBody>
              <a:bodyPr wrap="none" rtlCol="0">
                <a:spAutoFit/>
              </a:bodyPr>
              <a:lstStyle/>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12:50-1</a:t>
                </a:r>
              </a:p>
              <a:p>
                <a:pPr algn="ctr"/>
                <a:r>
                  <a:rPr lang="en-US"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Scheduling</a:t>
                </a:r>
              </a:p>
            </p:txBody>
          </p:sp>
          <p:cxnSp>
            <p:nvCxnSpPr>
              <p:cNvPr id="27" name="Straight Connector 26"/>
              <p:cNvCxnSpPr/>
              <p:nvPr/>
            </p:nvCxnSpPr>
            <p:spPr>
              <a:xfrm>
                <a:off x="7716206" y="3086100"/>
                <a:ext cx="0" cy="64008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1836966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51020" y="1021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rial Unicode MS" panose="020B0604020202020204" pitchFamily="34" charset="-128"/>
                <a:ea typeface="+mj-ea"/>
                <a:cs typeface="Arial Unicode MS" panose="020B0604020202020204" pitchFamily="34" charset="-128"/>
              </a:defRPr>
            </a:lvl1pPr>
          </a:lstStyle>
          <a:p>
            <a:pPr algn="l"/>
            <a:r>
              <a:rPr lang="en-US" sz="2000" b="1" dirty="0">
                <a:solidFill>
                  <a:srgbClr val="13705B"/>
                </a:solidFill>
                <a:latin typeface="Avenir Heavy"/>
                <a:cs typeface="Avenir Heavy"/>
              </a:rPr>
              <a:t>HTML Widgets</a:t>
            </a:r>
          </a:p>
        </p:txBody>
      </p:sp>
      <p:sp>
        <p:nvSpPr>
          <p:cNvPr id="3" name="TextBox 2"/>
          <p:cNvSpPr txBox="1"/>
          <p:nvPr/>
        </p:nvSpPr>
        <p:spPr>
          <a:xfrm>
            <a:off x="272716" y="417095"/>
            <a:ext cx="2066591" cy="307777"/>
          </a:xfrm>
          <a:prstGeom prst="rect">
            <a:avLst/>
          </a:prstGeom>
          <a:noFill/>
        </p:spPr>
        <p:txBody>
          <a:bodyPr wrap="none" rtlCol="0">
            <a:spAutoFit/>
          </a:bodyPr>
          <a:lstStyle/>
          <a:p>
            <a:r>
              <a:rPr lang="en-US" dirty="0">
                <a:hlinkClick r:id="rId3"/>
              </a:rPr>
              <a:t>www.HTMLWidgets.org</a:t>
            </a:r>
            <a:endParaRPr lang="en-US" dirty="0"/>
          </a:p>
        </p:txBody>
      </p:sp>
      <p:sp>
        <p:nvSpPr>
          <p:cNvPr id="4" name="TextBox 3"/>
          <p:cNvSpPr txBox="1"/>
          <p:nvPr/>
        </p:nvSpPr>
        <p:spPr>
          <a:xfrm>
            <a:off x="368968" y="930444"/>
            <a:ext cx="7318029" cy="461665"/>
          </a:xfrm>
          <a:prstGeom prst="rect">
            <a:avLst/>
          </a:prstGeom>
          <a:noFill/>
        </p:spPr>
        <p:txBody>
          <a:bodyPr wrap="none" rtlCol="0">
            <a:spAutoFit/>
          </a:bodyPr>
          <a:lstStyle/>
          <a:p>
            <a:r>
              <a:rPr lang="en-US" sz="2400" b="1" dirty="0"/>
              <a:t>Let’s an R programmer use JavaScript libraries!</a:t>
            </a:r>
          </a:p>
        </p:txBody>
      </p:sp>
      <p:sp>
        <p:nvSpPr>
          <p:cNvPr id="5" name="TextBox 4"/>
          <p:cNvSpPr txBox="1"/>
          <p:nvPr/>
        </p:nvSpPr>
        <p:spPr>
          <a:xfrm>
            <a:off x="409073" y="1307434"/>
            <a:ext cx="8045116"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t>Dynamic meaning a user can interact with the plot</a:t>
            </a:r>
          </a:p>
          <a:p>
            <a:pPr marL="285750" indent="-285750">
              <a:buFont typeface="Arial" panose="020B0604020202020204" pitchFamily="34" charset="0"/>
              <a:buChar char="•"/>
            </a:pPr>
            <a:r>
              <a:rPr lang="en-US" sz="1800" dirty="0"/>
              <a:t>Easy to do from within the R console without JS knowledge</a:t>
            </a:r>
          </a:p>
          <a:p>
            <a:pPr marL="285750" indent="-285750">
              <a:buFont typeface="Arial" panose="020B0604020202020204" pitchFamily="34" charset="0"/>
              <a:buChar char="•"/>
            </a:pPr>
            <a:r>
              <a:rPr lang="en-US" sz="1800" dirty="0"/>
              <a:t>“ships” with all the underlying data, so basic exploration/plotting doesn’t need a Shiny or OCPU backend.</a:t>
            </a:r>
          </a:p>
        </p:txBody>
      </p:sp>
      <p:pic>
        <p:nvPicPr>
          <p:cNvPr id="6" name="Picture 5"/>
          <p:cNvPicPr>
            <a:picLocks noChangeAspect="1"/>
          </p:cNvPicPr>
          <p:nvPr/>
        </p:nvPicPr>
        <p:blipFill>
          <a:blip r:embed="rId4"/>
          <a:stretch>
            <a:fillRect/>
          </a:stretch>
        </p:blipFill>
        <p:spPr>
          <a:xfrm>
            <a:off x="224592" y="2899861"/>
            <a:ext cx="3790449" cy="2203893"/>
          </a:xfrm>
          <a:prstGeom prst="rect">
            <a:avLst/>
          </a:prstGeom>
          <a:ln>
            <a:solidFill>
              <a:schemeClr val="tx1"/>
            </a:solidFill>
          </a:ln>
        </p:spPr>
      </p:pic>
      <p:pic>
        <p:nvPicPr>
          <p:cNvPr id="7" name="Picture 6"/>
          <p:cNvPicPr>
            <a:picLocks noChangeAspect="1"/>
          </p:cNvPicPr>
          <p:nvPr/>
        </p:nvPicPr>
        <p:blipFill>
          <a:blip r:embed="rId5"/>
          <a:stretch>
            <a:fillRect/>
          </a:stretch>
        </p:blipFill>
        <p:spPr>
          <a:xfrm>
            <a:off x="1804300" y="3921795"/>
            <a:ext cx="4107466" cy="2575259"/>
          </a:xfrm>
          <a:prstGeom prst="rect">
            <a:avLst/>
          </a:prstGeom>
          <a:ln>
            <a:solidFill>
              <a:schemeClr val="tx1"/>
            </a:solidFill>
          </a:ln>
        </p:spPr>
      </p:pic>
      <p:pic>
        <p:nvPicPr>
          <p:cNvPr id="8" name="Picture 7"/>
          <p:cNvPicPr>
            <a:picLocks noChangeAspect="1"/>
          </p:cNvPicPr>
          <p:nvPr/>
        </p:nvPicPr>
        <p:blipFill>
          <a:blip r:embed="rId6"/>
          <a:stretch>
            <a:fillRect/>
          </a:stretch>
        </p:blipFill>
        <p:spPr>
          <a:xfrm>
            <a:off x="5499936" y="3175586"/>
            <a:ext cx="2571750" cy="2752725"/>
          </a:xfrm>
          <a:prstGeom prst="rect">
            <a:avLst/>
          </a:prstGeom>
          <a:ln>
            <a:solidFill>
              <a:schemeClr val="tx1"/>
            </a:solidFill>
          </a:ln>
        </p:spPr>
      </p:pic>
      <p:sp>
        <p:nvSpPr>
          <p:cNvPr id="9" name="Rectangle 8"/>
          <p:cNvSpPr/>
          <p:nvPr/>
        </p:nvSpPr>
        <p:spPr>
          <a:xfrm>
            <a:off x="6067742" y="5954143"/>
            <a:ext cx="3044423" cy="400110"/>
          </a:xfrm>
          <a:prstGeom prst="rect">
            <a:avLst/>
          </a:prstGeom>
        </p:spPr>
        <p:txBody>
          <a:bodyPr wrap="none">
            <a:spAutoFit/>
          </a:bodyPr>
          <a:lstStyle/>
          <a:p>
            <a:r>
              <a:rPr lang="en-US" sz="1000" dirty="0">
                <a:hlinkClick r:id="rId7"/>
              </a:rPr>
              <a:t>http://www.htmlwidgets.org/showcase_threejs.html</a:t>
            </a:r>
            <a:endParaRPr lang="en-US" sz="1000" dirty="0"/>
          </a:p>
          <a:p>
            <a:endParaRPr lang="en-US" sz="1000" dirty="0"/>
          </a:p>
        </p:txBody>
      </p:sp>
      <p:sp>
        <p:nvSpPr>
          <p:cNvPr id="10" name="Rectangle 9"/>
          <p:cNvSpPr/>
          <p:nvPr/>
        </p:nvSpPr>
        <p:spPr>
          <a:xfrm>
            <a:off x="1765324" y="6483532"/>
            <a:ext cx="3185487" cy="400110"/>
          </a:xfrm>
          <a:prstGeom prst="rect">
            <a:avLst/>
          </a:prstGeom>
        </p:spPr>
        <p:txBody>
          <a:bodyPr wrap="none">
            <a:spAutoFit/>
          </a:bodyPr>
          <a:lstStyle/>
          <a:p>
            <a:r>
              <a:rPr lang="en-US" sz="1000" dirty="0">
                <a:hlinkClick r:id="rId8"/>
              </a:rPr>
              <a:t>http://www.htmlwidgets.org/showcase_dygraphs.html</a:t>
            </a:r>
            <a:endParaRPr lang="en-US" sz="1000" dirty="0"/>
          </a:p>
          <a:p>
            <a:endParaRPr lang="en-US" sz="1000" dirty="0"/>
          </a:p>
        </p:txBody>
      </p:sp>
      <p:sp>
        <p:nvSpPr>
          <p:cNvPr id="11" name="Rectangle 10"/>
          <p:cNvSpPr/>
          <p:nvPr/>
        </p:nvSpPr>
        <p:spPr>
          <a:xfrm>
            <a:off x="161818" y="2633428"/>
            <a:ext cx="3001143" cy="400110"/>
          </a:xfrm>
          <a:prstGeom prst="rect">
            <a:avLst/>
          </a:prstGeom>
        </p:spPr>
        <p:txBody>
          <a:bodyPr wrap="none">
            <a:spAutoFit/>
          </a:bodyPr>
          <a:lstStyle/>
          <a:p>
            <a:r>
              <a:rPr lang="en-US" sz="1000" dirty="0">
                <a:hlinkClick r:id="rId9"/>
              </a:rPr>
              <a:t>http://www.htmlwidgets.org/showcase_leaflet.html</a:t>
            </a:r>
            <a:endParaRPr lang="en-US" sz="1000" dirty="0"/>
          </a:p>
          <a:p>
            <a:endParaRPr lang="en-US" sz="1000" dirty="0"/>
          </a:p>
        </p:txBody>
      </p:sp>
    </p:spTree>
    <p:extLst>
      <p:ext uri="{BB962C8B-B14F-4D97-AF65-F5344CB8AC3E}">
        <p14:creationId xmlns:p14="http://schemas.microsoft.com/office/powerpoint/2010/main" val="40103425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err="1">
                <a:solidFill>
                  <a:srgbClr val="13705B"/>
                </a:solidFill>
                <a:latin typeface="Avenir Heavy"/>
                <a:cs typeface="Avenir Heavy"/>
              </a:rPr>
              <a:t>instruction_htmlWidgets.R</a:t>
            </a:r>
            <a:endParaRPr lang="en-US" sz="3600" dirty="0"/>
          </a:p>
        </p:txBody>
      </p:sp>
    </p:spTree>
    <p:extLst>
      <p:ext uri="{BB962C8B-B14F-4D97-AF65-F5344CB8AC3E}">
        <p14:creationId xmlns:p14="http://schemas.microsoft.com/office/powerpoint/2010/main" val="6239061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51020" y="102129"/>
            <a:ext cx="8651785" cy="447263"/>
          </a:xfrm>
          <a:prstGeom prst="rect">
            <a:avLst/>
          </a:prstGeom>
        </p:spPr>
        <p:txBody>
          <a:bodyPr>
            <a:noAutofit/>
          </a:bodyPr>
          <a:lstStyle>
            <a:lvl1pPr algn="ctr" defTabSz="457200" rtl="0" eaLnBrk="1" latinLnBrk="0" hangingPunct="1">
              <a:spcBef>
                <a:spcPct val="0"/>
              </a:spcBef>
              <a:buNone/>
              <a:defRPr sz="4400" b="0" i="0" kern="1200">
                <a:solidFill>
                  <a:schemeClr val="tx1"/>
                </a:solidFill>
                <a:latin typeface="Arial Unicode MS" panose="020B0604020202020204" pitchFamily="34" charset="-128"/>
                <a:ea typeface="+mj-ea"/>
                <a:cs typeface="Arial Unicode MS" panose="020B0604020202020204" pitchFamily="34" charset="-128"/>
              </a:defRPr>
            </a:lvl1pPr>
          </a:lstStyle>
          <a:p>
            <a:pPr algn="l"/>
            <a:r>
              <a:rPr lang="en-US" sz="2000" b="1" dirty="0" err="1">
                <a:solidFill>
                  <a:srgbClr val="13705B"/>
                </a:solidFill>
                <a:latin typeface="Avenir Heavy"/>
                <a:cs typeface="Avenir Heavy"/>
              </a:rPr>
              <a:t>FlexDashboard</a:t>
            </a:r>
            <a:endParaRPr lang="en-US" sz="2000" b="1" dirty="0">
              <a:solidFill>
                <a:srgbClr val="13705B"/>
              </a:solidFill>
              <a:latin typeface="Avenir Heavy"/>
              <a:cs typeface="Avenir Heavy"/>
            </a:endParaRPr>
          </a:p>
        </p:txBody>
      </p:sp>
      <p:sp>
        <p:nvSpPr>
          <p:cNvPr id="4" name="TextBox 3"/>
          <p:cNvSpPr txBox="1"/>
          <p:nvPr/>
        </p:nvSpPr>
        <p:spPr>
          <a:xfrm>
            <a:off x="272716" y="417095"/>
            <a:ext cx="3714478" cy="523220"/>
          </a:xfrm>
          <a:prstGeom prst="rect">
            <a:avLst/>
          </a:prstGeom>
          <a:noFill/>
        </p:spPr>
        <p:txBody>
          <a:bodyPr wrap="none" rtlCol="0">
            <a:spAutoFit/>
          </a:bodyPr>
          <a:lstStyle/>
          <a:p>
            <a:r>
              <a:rPr lang="en-US" dirty="0">
                <a:hlinkClick r:id="rId2"/>
              </a:rPr>
              <a:t>http://rmarkdown.rstudio.com/flexdashboard/</a:t>
            </a:r>
            <a:endParaRPr lang="en-US" dirty="0"/>
          </a:p>
          <a:p>
            <a:endParaRPr lang="en-US" dirty="0"/>
          </a:p>
        </p:txBody>
      </p:sp>
      <p:sp>
        <p:nvSpPr>
          <p:cNvPr id="5" name="TextBox 4"/>
          <p:cNvSpPr txBox="1"/>
          <p:nvPr/>
        </p:nvSpPr>
        <p:spPr>
          <a:xfrm>
            <a:off x="368968" y="930444"/>
            <a:ext cx="7520007" cy="461665"/>
          </a:xfrm>
          <a:prstGeom prst="rect">
            <a:avLst/>
          </a:prstGeom>
          <a:noFill/>
        </p:spPr>
        <p:txBody>
          <a:bodyPr wrap="none" rtlCol="0">
            <a:spAutoFit/>
          </a:bodyPr>
          <a:lstStyle/>
          <a:p>
            <a:r>
              <a:rPr lang="en-US" sz="2400" b="1" dirty="0"/>
              <a:t>Let’s an R programmer use HTML with </a:t>
            </a:r>
            <a:r>
              <a:rPr lang="en-US" sz="2400" b="1" dirty="0" err="1"/>
              <a:t>Javascript</a:t>
            </a:r>
            <a:r>
              <a:rPr lang="en-US" sz="2400" b="1" dirty="0"/>
              <a:t>!</a:t>
            </a:r>
          </a:p>
        </p:txBody>
      </p:sp>
      <p:sp>
        <p:nvSpPr>
          <p:cNvPr id="6" name="TextBox 5"/>
          <p:cNvSpPr txBox="1"/>
          <p:nvPr/>
        </p:nvSpPr>
        <p:spPr>
          <a:xfrm>
            <a:off x="409073" y="1307434"/>
            <a:ext cx="8045116"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t>Embed the </a:t>
            </a:r>
            <a:r>
              <a:rPr lang="en-US" sz="1800" dirty="0" err="1"/>
              <a:t>htmlwidgets</a:t>
            </a:r>
            <a:r>
              <a:rPr lang="en-US" sz="1800" dirty="0"/>
              <a:t>, or other plots</a:t>
            </a:r>
          </a:p>
          <a:p>
            <a:pPr marL="285750" indent="-285750">
              <a:buFont typeface="Arial" panose="020B0604020202020204" pitchFamily="34" charset="0"/>
              <a:buChar char="•"/>
            </a:pPr>
            <a:r>
              <a:rPr lang="en-US" sz="1800" dirty="0"/>
              <a:t>Easy to do from within the R console without HTML knowledge</a:t>
            </a:r>
          </a:p>
          <a:p>
            <a:pPr marL="285750" indent="-285750">
              <a:buFont typeface="Arial" panose="020B0604020202020204" pitchFamily="34" charset="0"/>
              <a:buChar char="•"/>
            </a:pPr>
            <a:r>
              <a:rPr lang="en-US" sz="1800" dirty="0"/>
              <a:t>Easily change the layout of the dashboard.</a:t>
            </a:r>
          </a:p>
          <a:p>
            <a:pPr marL="285750" indent="-285750">
              <a:buFont typeface="Arial" panose="020B0604020202020204" pitchFamily="34" charset="0"/>
              <a:buChar char="•"/>
            </a:pPr>
            <a:r>
              <a:rPr lang="en-US" sz="1800" dirty="0"/>
              <a:t>Authoring is done in </a:t>
            </a:r>
            <a:r>
              <a:rPr lang="en-US" sz="1800" dirty="0" err="1"/>
              <a:t>Rmarkdown</a:t>
            </a:r>
            <a:r>
              <a:rPr lang="en-US" sz="1800" dirty="0"/>
              <a:t> (.</a:t>
            </a:r>
            <a:r>
              <a:rPr lang="en-US" sz="1800" dirty="0" err="1"/>
              <a:t>Rmd</a:t>
            </a:r>
            <a:r>
              <a:rPr lang="en-US" sz="1800" dirty="0"/>
              <a:t>) files  by “knitting” the components &amp; output is HTML for easy viewing</a:t>
            </a:r>
          </a:p>
        </p:txBody>
      </p:sp>
      <p:pic>
        <p:nvPicPr>
          <p:cNvPr id="7" name="Picture 6"/>
          <p:cNvPicPr>
            <a:picLocks noChangeAspect="1"/>
          </p:cNvPicPr>
          <p:nvPr/>
        </p:nvPicPr>
        <p:blipFill>
          <a:blip r:embed="rId3"/>
          <a:stretch>
            <a:fillRect/>
          </a:stretch>
        </p:blipFill>
        <p:spPr>
          <a:xfrm>
            <a:off x="179220" y="3305671"/>
            <a:ext cx="8753475" cy="2171700"/>
          </a:xfrm>
          <a:prstGeom prst="rect">
            <a:avLst/>
          </a:prstGeom>
        </p:spPr>
      </p:pic>
    </p:spTree>
    <p:extLst>
      <p:ext uri="{BB962C8B-B14F-4D97-AF65-F5344CB8AC3E}">
        <p14:creationId xmlns:p14="http://schemas.microsoft.com/office/powerpoint/2010/main" val="2630233407"/>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2823</TotalTime>
  <Words>5767</Words>
  <Application>Microsoft Office PowerPoint</Application>
  <PresentationFormat>On-screen Show (4:3)</PresentationFormat>
  <Paragraphs>1237</Paragraphs>
  <Slides>103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103</vt:i4>
      </vt:variant>
    </vt:vector>
  </HeadingPairs>
  <TitlesOfParts>
    <vt:vector size="112" baseType="lpstr">
      <vt:lpstr>Arial Unicode MS</vt:lpstr>
      <vt:lpstr>Arial</vt:lpstr>
      <vt:lpstr>Avenir Heavy</vt:lpstr>
      <vt:lpstr>Avenir Light</vt:lpstr>
      <vt:lpstr>Calibri</vt:lpstr>
      <vt:lpstr>Calibri Light</vt:lpstr>
      <vt:lpstr>Consolas</vt:lpstr>
      <vt:lpstr>Rockwell</vt:lpstr>
      <vt:lpstr>1_Office Theme</vt:lpstr>
      <vt:lpstr>Text Mining</vt:lpstr>
      <vt:lpstr>Shameless Plug #1</vt:lpstr>
      <vt:lpstr>Shameless Plug #2</vt:lpstr>
      <vt:lpstr>Agenda</vt:lpstr>
      <vt:lpstr>What is Text Mining?</vt:lpstr>
      <vt:lpstr>What is Text Mining?</vt:lpstr>
      <vt:lpstr>Text Mining Workflow</vt:lpstr>
      <vt:lpstr>Two Popular Approaches</vt:lpstr>
      <vt:lpstr>Why text mining is an art &amp; science?</vt:lpstr>
      <vt:lpstr>Why text mining is an art &amp; science?</vt:lpstr>
      <vt:lpstr>Agenda</vt:lpstr>
      <vt:lpstr>In case you ever need to install more than 1 package…here are the ones for today.</vt:lpstr>
      <vt:lpstr>For script scheduling, add the following system specific packages &amp;  load a NLP model.</vt:lpstr>
      <vt:lpstr>Warning: Twitter Profanity</vt:lpstr>
      <vt:lpstr>1_Keyword_Scanning.R</vt:lpstr>
      <vt:lpstr>Open 1_Keyword_Scanning.R</vt:lpstr>
      <vt:lpstr>Remember This?</vt:lpstr>
      <vt:lpstr>R for Cleaning Steps</vt:lpstr>
      <vt:lpstr>Library TM Functions</vt:lpstr>
      <vt:lpstr>Library qdap Functions</vt:lpstr>
      <vt:lpstr>Poor Man’s Lemmatization</vt:lpstr>
      <vt:lpstr>Custom Functions in 2_Cleaning_and_Frequency_Count.R</vt:lpstr>
      <vt:lpstr>Nuances &amp; Inputs for Setting Up a TM Project</vt:lpstr>
      <vt:lpstr>How do you retain meta information?</vt:lpstr>
      <vt:lpstr>For Bag of Words, how is data organized?</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3_Dendrogram.R</vt:lpstr>
      <vt:lpstr>3_Dendrogram.R</vt:lpstr>
      <vt:lpstr>3_Dendrogram.R</vt:lpstr>
      <vt:lpstr>3_Dendrogram.R</vt:lpstr>
      <vt:lpstr>3_Dendrogram.R</vt:lpstr>
      <vt:lpstr>PowerPoint Presentation</vt:lpstr>
      <vt:lpstr>4_Simple_Wordcloud.R</vt:lpstr>
      <vt:lpstr>4_Simple_Wordcloud.R</vt:lpstr>
      <vt:lpstr>4_Simple_Wordcloud.R</vt:lpstr>
      <vt:lpstr>4_Simple_Wordcloud.R</vt:lpstr>
      <vt:lpstr>4_Simple_Wordcloud.R</vt:lpstr>
      <vt:lpstr>4_Simple_Wordcloud.R</vt:lpstr>
      <vt:lpstr>Types of Wordclouds</vt:lpstr>
      <vt:lpstr>5_Other_Wordclouds.R</vt:lpstr>
      <vt:lpstr>5_Other_Wordclouds.R</vt:lpstr>
      <vt:lpstr>Commonality Cloud</vt:lpstr>
      <vt:lpstr>Comparison Cloud</vt:lpstr>
      <vt:lpstr>PowerPoint Presentation</vt:lpstr>
      <vt:lpstr>Simple Sentiment Polarity</vt:lpstr>
      <vt:lpstr>Simple Sentiment Polarity</vt:lpstr>
      <vt:lpstr>In reality sentiment is more complex.</vt:lpstr>
      <vt:lpstr>Kanjoya’s Experience Corpus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6_TidyText_Sentiment.R</vt:lpstr>
      <vt:lpstr>PowerPoint Presentation</vt:lpstr>
      <vt:lpstr>Topic Modeling</vt:lpstr>
      <vt:lpstr>7_TopicModeling_Sentiment.R</vt:lpstr>
      <vt:lpstr>7_TopicModeling_Sentiment.R</vt:lpstr>
      <vt:lpstr>7_TopicModeling_Sentiment.R</vt:lpstr>
      <vt:lpstr>7_TopicModeling_Sentiment.R</vt:lpstr>
      <vt:lpstr>7_TopicModeling_Sentiment.R</vt:lpstr>
      <vt:lpstr>PowerPoint Presentation</vt:lpstr>
      <vt:lpstr>Remember this? Text Mining Approaches</vt:lpstr>
      <vt:lpstr>PowerPoint Presentation</vt:lpstr>
      <vt:lpstr>8_Open_Language_Processing.R</vt:lpstr>
      <vt:lpstr>8_Open_Language_Processing.R</vt:lpstr>
      <vt:lpstr>8_Open_Language_Processing.R</vt:lpstr>
      <vt:lpstr>8_Open_Language_Processing.R</vt:lpstr>
      <vt:lpstr>8_Open_Language_Processing.R</vt:lpstr>
      <vt:lpstr>Workshop Agenda</vt:lpstr>
      <vt:lpstr>PowerPoint Presentation</vt:lpstr>
      <vt:lpstr>PowerPoint Presentation</vt:lpstr>
      <vt:lpstr>Plain Text files: readLines()</vt:lpstr>
      <vt:lpstr>Now onto APIs!!</vt:lpstr>
      <vt:lpstr>Getting Text from an API: What is an API?</vt:lpstr>
      <vt:lpstr>APIs are behind many of the sites you use today.</vt:lpstr>
      <vt:lpstr>In our diagram, the browser/maps interface…</vt:lpstr>
      <vt:lpstr>APIs can help unlock information…</vt:lpstr>
      <vt:lpstr>Two popular formats.</vt:lpstr>
      <vt:lpstr>Comparing the two formats</vt:lpstr>
      <vt:lpstr>Types of API requests</vt:lpstr>
      <vt:lpstr>Let’s try an API</vt:lpstr>
      <vt:lpstr>Files to Open</vt:lpstr>
      <vt:lpstr>Workshop Agenda</vt:lpstr>
      <vt:lpstr>PowerPoint Presentation</vt:lpstr>
      <vt:lpstr>instruction_htmlWidgets.R</vt:lpstr>
      <vt:lpstr>PowerPoint Presentation</vt:lpstr>
      <vt:lpstr>Open these files:</vt:lpstr>
      <vt:lpstr>Workshop Agenda</vt:lpstr>
      <vt:lpstr>Open these files:</vt:lpstr>
      <vt:lpstr>Use a scheduler to automate the construction &amp; dissemination of your work!</vt:lpstr>
    </vt:vector>
  </TitlesOfParts>
  <Company>Liberty Mutual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93</cp:revision>
  <dcterms:created xsi:type="dcterms:W3CDTF">2018-05-23T17:24:59Z</dcterms:created>
  <dcterms:modified xsi:type="dcterms:W3CDTF">2018-07-16T05:57:33Z</dcterms:modified>
</cp:coreProperties>
</file>